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2"/>
  </p:notesMasterIdLst>
  <p:handoutMasterIdLst>
    <p:handoutMasterId r:id="rId23"/>
  </p:handoutMasterIdLst>
  <p:sldIdLst>
    <p:sldId id="256" r:id="rId5"/>
    <p:sldId id="298" r:id="rId6"/>
    <p:sldId id="289" r:id="rId7"/>
    <p:sldId id="300" r:id="rId8"/>
    <p:sldId id="297" r:id="rId9"/>
    <p:sldId id="305" r:id="rId10"/>
    <p:sldId id="307" r:id="rId11"/>
    <p:sldId id="306" r:id="rId12"/>
    <p:sldId id="301" r:id="rId13"/>
    <p:sldId id="302" r:id="rId14"/>
    <p:sldId id="303" r:id="rId15"/>
    <p:sldId id="296" r:id="rId16"/>
    <p:sldId id="308" r:id="rId17"/>
    <p:sldId id="304" r:id="rId18"/>
    <p:sldId id="299" r:id="rId19"/>
    <p:sldId id="309" r:id="rId20"/>
    <p:sldId id="28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D9AB3D3-ECD4-4806-A0E3-9840EDF3DF05}" v="1" dt="2024-12-10T01:43:33.343"/>
    <p1510:client id="{E15D33A1-9640-4FA1-9F13-B78472E25F15}" v="41" dt="2024-12-10T03:24:45.25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25" autoAdjust="0"/>
    <p:restoredTop sz="92483" autoAdjust="0"/>
  </p:normalViewPr>
  <p:slideViewPr>
    <p:cSldViewPr snapToGrid="0" showGuides="1">
      <p:cViewPr varScale="1">
        <p:scale>
          <a:sx n="151" d="100"/>
          <a:sy n="151" d="100"/>
        </p:scale>
        <p:origin x="318" y="132"/>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Smith" userId="a1dbe5e423188b17" providerId="LiveId" clId="{F5FE3D1E-67D5-4676-B8E5-B176EB981F41}"/>
    <pc:docChg chg="undo custSel addSld delSld modSld">
      <pc:chgData name="Matthew Smith" userId="a1dbe5e423188b17" providerId="LiveId" clId="{F5FE3D1E-67D5-4676-B8E5-B176EB981F41}" dt="2024-12-06T07:21:54.593" v="688" actId="20577"/>
      <pc:docMkLst>
        <pc:docMk/>
      </pc:docMkLst>
      <pc:sldChg chg="new del">
        <pc:chgData name="Matthew Smith" userId="a1dbe5e423188b17" providerId="LiveId" clId="{F5FE3D1E-67D5-4676-B8E5-B176EB981F41}" dt="2024-12-06T06:45:25.469" v="1" actId="47"/>
        <pc:sldMkLst>
          <pc:docMk/>
          <pc:sldMk cId="1322645427" sldId="297"/>
        </pc:sldMkLst>
      </pc:sldChg>
      <pc:sldChg chg="addSp delSp modSp mod">
        <pc:chgData name="Matthew Smith" userId="a1dbe5e423188b17" providerId="LiveId" clId="{F5FE3D1E-67D5-4676-B8E5-B176EB981F41}" dt="2024-12-06T07:21:54.593" v="688" actId="20577"/>
        <pc:sldMkLst>
          <pc:docMk/>
          <pc:sldMk cId="1657733589" sldId="297"/>
        </pc:sldMkLst>
        <pc:spChg chg="mod">
          <ac:chgData name="Matthew Smith" userId="a1dbe5e423188b17" providerId="LiveId" clId="{F5FE3D1E-67D5-4676-B8E5-B176EB981F41}" dt="2024-12-06T07:21:54.593" v="688" actId="20577"/>
          <ac:spMkLst>
            <pc:docMk/>
            <pc:sldMk cId="1657733589" sldId="297"/>
            <ac:spMk id="8" creationId="{0A4A0003-AA42-C314-712F-65F34E562C2D}"/>
          </ac:spMkLst>
        </pc:spChg>
        <pc:spChg chg="mod">
          <ac:chgData name="Matthew Smith" userId="a1dbe5e423188b17" providerId="LiveId" clId="{F5FE3D1E-67D5-4676-B8E5-B176EB981F41}" dt="2024-12-06T06:45:45.207" v="7" actId="6549"/>
          <ac:spMkLst>
            <pc:docMk/>
            <pc:sldMk cId="1657733589" sldId="297"/>
            <ac:spMk id="9" creationId="{A62E3EDA-E41D-A9C8-3329-926AF2199C01}"/>
          </ac:spMkLst>
        </pc:spChg>
        <pc:spChg chg="add mod">
          <ac:chgData name="Matthew Smith" userId="a1dbe5e423188b17" providerId="LiveId" clId="{F5FE3D1E-67D5-4676-B8E5-B176EB981F41}" dt="2024-12-06T07:20:55.720" v="684" actId="255"/>
          <ac:spMkLst>
            <pc:docMk/>
            <pc:sldMk cId="1657733589" sldId="297"/>
            <ac:spMk id="12" creationId="{06129F7F-D4D8-1B2F-79E4-6400A35C86FB}"/>
          </ac:spMkLst>
        </pc:spChg>
        <pc:graphicFrameChg chg="add mod modGraphic">
          <ac:chgData name="Matthew Smith" userId="a1dbe5e423188b17" providerId="LiveId" clId="{F5FE3D1E-67D5-4676-B8E5-B176EB981F41}" dt="2024-12-06T07:21:00.719" v="685" actId="1076"/>
          <ac:graphicFrameMkLst>
            <pc:docMk/>
            <pc:sldMk cId="1657733589" sldId="297"/>
            <ac:graphicFrameMk id="5" creationId="{1255034B-E79C-84EC-2578-2D95566CC9A7}"/>
          </ac:graphicFrameMkLst>
        </pc:graphicFrameChg>
        <pc:picChg chg="del">
          <ac:chgData name="Matthew Smith" userId="a1dbe5e423188b17" providerId="LiveId" clId="{F5FE3D1E-67D5-4676-B8E5-B176EB981F41}" dt="2024-12-06T06:45:51.477" v="8" actId="478"/>
          <ac:picMkLst>
            <pc:docMk/>
            <pc:sldMk cId="1657733589" sldId="297"/>
            <ac:picMk id="3" creationId="{F5FBEAA9-E8E8-B900-A599-9C74A00221A9}"/>
          </ac:picMkLst>
        </pc:picChg>
        <pc:picChg chg="add mod">
          <ac:chgData name="Matthew Smith" userId="a1dbe5e423188b17" providerId="LiveId" clId="{F5FE3D1E-67D5-4676-B8E5-B176EB981F41}" dt="2024-12-06T07:21:12.400" v="687" actId="1076"/>
          <ac:picMkLst>
            <pc:docMk/>
            <pc:sldMk cId="1657733589" sldId="297"/>
            <ac:picMk id="4" creationId="{3D524C53-60A0-FCBE-ACEA-F80887ADFCCF}"/>
          </ac:picMkLst>
        </pc:picChg>
        <pc:picChg chg="add mod">
          <ac:chgData name="Matthew Smith" userId="a1dbe5e423188b17" providerId="LiveId" clId="{F5FE3D1E-67D5-4676-B8E5-B176EB981F41}" dt="2024-12-06T07:21:07.693" v="686" actId="14100"/>
          <ac:picMkLst>
            <pc:docMk/>
            <pc:sldMk cId="1657733589" sldId="297"/>
            <ac:picMk id="11" creationId="{1FFB338C-478D-FC0E-A6C8-2E14AFB33F6A}"/>
          </ac:picMkLst>
        </pc:picChg>
      </pc:sldChg>
    </pc:docChg>
  </pc:docChgLst>
  <pc:docChgLst>
    <pc:chgData name="Molly Fox" userId="d0c73aa7127c4df8" providerId="LiveId" clId="{E15D33A1-9640-4FA1-9F13-B78472E25F15}"/>
    <pc:docChg chg="undo redo custSel addSld modSld sldOrd">
      <pc:chgData name="Molly Fox" userId="d0c73aa7127c4df8" providerId="LiveId" clId="{E15D33A1-9640-4FA1-9F13-B78472E25F15}" dt="2024-12-10T03:25:22.148" v="936" actId="208"/>
      <pc:docMkLst>
        <pc:docMk/>
      </pc:docMkLst>
      <pc:sldChg chg="modSp mod ord">
        <pc:chgData name="Molly Fox" userId="d0c73aa7127c4df8" providerId="LiveId" clId="{E15D33A1-9640-4FA1-9F13-B78472E25F15}" dt="2024-12-10T02:39:54.158" v="543" actId="20577"/>
        <pc:sldMkLst>
          <pc:docMk/>
          <pc:sldMk cId="3713118383" sldId="296"/>
        </pc:sldMkLst>
        <pc:spChg chg="mod">
          <ac:chgData name="Molly Fox" userId="d0c73aa7127c4df8" providerId="LiveId" clId="{E15D33A1-9640-4FA1-9F13-B78472E25F15}" dt="2024-12-10T02:39:54.158" v="543" actId="20577"/>
          <ac:spMkLst>
            <pc:docMk/>
            <pc:sldMk cId="3713118383" sldId="296"/>
            <ac:spMk id="8" creationId="{5F2C6A32-918B-E135-7170-7A66ADB2C81A}"/>
          </ac:spMkLst>
        </pc:spChg>
      </pc:sldChg>
      <pc:sldChg chg="ord">
        <pc:chgData name="Molly Fox" userId="d0c73aa7127c4df8" providerId="LiveId" clId="{E15D33A1-9640-4FA1-9F13-B78472E25F15}" dt="2024-12-10T02:39:01.990" v="538"/>
        <pc:sldMkLst>
          <pc:docMk/>
          <pc:sldMk cId="1657733589" sldId="297"/>
        </pc:sldMkLst>
      </pc:sldChg>
      <pc:sldChg chg="addSp delSp modSp mod ord">
        <pc:chgData name="Molly Fox" userId="d0c73aa7127c4df8" providerId="LiveId" clId="{E15D33A1-9640-4FA1-9F13-B78472E25F15}" dt="2024-12-10T03:23:13.516" v="923"/>
        <pc:sldMkLst>
          <pc:docMk/>
          <pc:sldMk cId="1898139124" sldId="299"/>
        </pc:sldMkLst>
        <pc:spChg chg="add mod">
          <ac:chgData name="Molly Fox" userId="d0c73aa7127c4df8" providerId="LiveId" clId="{E15D33A1-9640-4FA1-9F13-B78472E25F15}" dt="2024-12-10T02:52:28.059" v="675" actId="14100"/>
          <ac:spMkLst>
            <pc:docMk/>
            <pc:sldMk cId="1898139124" sldId="299"/>
            <ac:spMk id="3" creationId="{A4E534C9-6E02-E6F3-09BE-C742E798C3F5}"/>
          </ac:spMkLst>
        </pc:spChg>
        <pc:spChg chg="del mod">
          <ac:chgData name="Molly Fox" userId="d0c73aa7127c4df8" providerId="LiveId" clId="{E15D33A1-9640-4FA1-9F13-B78472E25F15}" dt="2024-12-10T02:08:20.406" v="226" actId="478"/>
          <ac:spMkLst>
            <pc:docMk/>
            <pc:sldMk cId="1898139124" sldId="299"/>
            <ac:spMk id="8" creationId="{928CB23B-B269-F2EF-DB12-7D6CFB4B0EA0}"/>
          </ac:spMkLst>
        </pc:spChg>
        <pc:graphicFrameChg chg="add mod modGraphic">
          <ac:chgData name="Molly Fox" userId="d0c73aa7127c4df8" providerId="LiveId" clId="{E15D33A1-9640-4FA1-9F13-B78472E25F15}" dt="2024-12-10T03:23:13.516" v="923"/>
          <ac:graphicFrameMkLst>
            <pc:docMk/>
            <pc:sldMk cId="1898139124" sldId="299"/>
            <ac:graphicFrameMk id="2" creationId="{9B3AA45E-26EE-A7F2-43A3-521B267BE003}"/>
          </ac:graphicFrameMkLst>
        </pc:graphicFrameChg>
      </pc:sldChg>
      <pc:sldChg chg="modSp mod">
        <pc:chgData name="Molly Fox" userId="d0c73aa7127c4df8" providerId="LiveId" clId="{E15D33A1-9640-4FA1-9F13-B78472E25F15}" dt="2024-12-10T02:23:00.407" v="370" actId="20577"/>
        <pc:sldMkLst>
          <pc:docMk/>
          <pc:sldMk cId="3561319816" sldId="300"/>
        </pc:sldMkLst>
        <pc:spChg chg="mod">
          <ac:chgData name="Molly Fox" userId="d0c73aa7127c4df8" providerId="LiveId" clId="{E15D33A1-9640-4FA1-9F13-B78472E25F15}" dt="2024-12-10T02:23:00.407" v="370" actId="20577"/>
          <ac:spMkLst>
            <pc:docMk/>
            <pc:sldMk cId="3561319816" sldId="300"/>
            <ac:spMk id="8" creationId="{075DC86B-6171-87DD-4EA8-A05EEFC2063E}"/>
          </ac:spMkLst>
        </pc:spChg>
      </pc:sldChg>
      <pc:sldChg chg="addSp modSp mod">
        <pc:chgData name="Molly Fox" userId="d0c73aa7127c4df8" providerId="LiveId" clId="{E15D33A1-9640-4FA1-9F13-B78472E25F15}" dt="2024-12-10T03:18:16.830" v="921" actId="20577"/>
        <pc:sldMkLst>
          <pc:docMk/>
          <pc:sldMk cId="1236600688" sldId="301"/>
        </pc:sldMkLst>
        <pc:spChg chg="mod">
          <ac:chgData name="Molly Fox" userId="d0c73aa7127c4df8" providerId="LiveId" clId="{E15D33A1-9640-4FA1-9F13-B78472E25F15}" dt="2024-12-10T03:18:16.830" v="921" actId="20577"/>
          <ac:spMkLst>
            <pc:docMk/>
            <pc:sldMk cId="1236600688" sldId="301"/>
            <ac:spMk id="8" creationId="{EDAA3EE3-B491-1B52-04CC-C8C562A8DEA3}"/>
          </ac:spMkLst>
        </pc:spChg>
        <pc:picChg chg="add mod">
          <ac:chgData name="Molly Fox" userId="d0c73aa7127c4df8" providerId="LiveId" clId="{E15D33A1-9640-4FA1-9F13-B78472E25F15}" dt="2024-12-10T03:17:44.878" v="878" actId="1036"/>
          <ac:picMkLst>
            <pc:docMk/>
            <pc:sldMk cId="1236600688" sldId="301"/>
            <ac:picMk id="2" creationId="{84266750-87A0-B9DB-BA74-078A9AFC8142}"/>
          </ac:picMkLst>
        </pc:picChg>
        <pc:picChg chg="add mod">
          <ac:chgData name="Molly Fox" userId="d0c73aa7127c4df8" providerId="LiveId" clId="{E15D33A1-9640-4FA1-9F13-B78472E25F15}" dt="2024-12-10T03:17:44.878" v="878" actId="1036"/>
          <ac:picMkLst>
            <pc:docMk/>
            <pc:sldMk cId="1236600688" sldId="301"/>
            <ac:picMk id="10" creationId="{7A66D3F4-7926-04D1-DB77-10E258842D57}"/>
          </ac:picMkLst>
        </pc:picChg>
      </pc:sldChg>
      <pc:sldChg chg="addSp delSp modSp mod">
        <pc:chgData name="Molly Fox" userId="d0c73aa7127c4df8" providerId="LiveId" clId="{E15D33A1-9640-4FA1-9F13-B78472E25F15}" dt="2024-12-10T02:55:25.802" v="689" actId="12"/>
        <pc:sldMkLst>
          <pc:docMk/>
          <pc:sldMk cId="1866327242" sldId="302"/>
        </pc:sldMkLst>
        <pc:spChg chg="add del mod">
          <ac:chgData name="Molly Fox" userId="d0c73aa7127c4df8" providerId="LiveId" clId="{E15D33A1-9640-4FA1-9F13-B78472E25F15}" dt="2024-12-10T02:36:20.635" v="520" actId="478"/>
          <ac:spMkLst>
            <pc:docMk/>
            <pc:sldMk cId="1866327242" sldId="302"/>
            <ac:spMk id="3" creationId="{B26F562A-176D-7022-31A3-EB6A3BE1DBAB}"/>
          </ac:spMkLst>
        </pc:spChg>
        <pc:spChg chg="add mod">
          <ac:chgData name="Molly Fox" userId="d0c73aa7127c4df8" providerId="LiveId" clId="{E15D33A1-9640-4FA1-9F13-B78472E25F15}" dt="2024-12-10T02:55:25.802" v="689" actId="12"/>
          <ac:spMkLst>
            <pc:docMk/>
            <pc:sldMk cId="1866327242" sldId="302"/>
            <ac:spMk id="4" creationId="{FF95590E-D6BA-229B-476A-D89DFB1DE622}"/>
          </ac:spMkLst>
        </pc:spChg>
        <pc:picChg chg="add del mod">
          <ac:chgData name="Molly Fox" userId="d0c73aa7127c4df8" providerId="LiveId" clId="{E15D33A1-9640-4FA1-9F13-B78472E25F15}" dt="2024-12-10T02:54:41.110" v="679" actId="21"/>
          <ac:picMkLst>
            <pc:docMk/>
            <pc:sldMk cId="1866327242" sldId="302"/>
            <ac:picMk id="2" creationId="{84266750-87A0-B9DB-BA74-078A9AFC8142}"/>
          </ac:picMkLst>
        </pc:picChg>
        <pc:picChg chg="del mod">
          <ac:chgData name="Molly Fox" userId="d0c73aa7127c4df8" providerId="LiveId" clId="{E15D33A1-9640-4FA1-9F13-B78472E25F15}" dt="2024-12-10T02:54:41.110" v="679" actId="21"/>
          <ac:picMkLst>
            <pc:docMk/>
            <pc:sldMk cId="1866327242" sldId="302"/>
            <ac:picMk id="10" creationId="{7A66D3F4-7926-04D1-DB77-10E258842D57}"/>
          </ac:picMkLst>
        </pc:picChg>
      </pc:sldChg>
      <pc:sldChg chg="ord">
        <pc:chgData name="Molly Fox" userId="d0c73aa7127c4df8" providerId="LiveId" clId="{E15D33A1-9640-4FA1-9F13-B78472E25F15}" dt="2024-12-10T02:40:25.045" v="545"/>
        <pc:sldMkLst>
          <pc:docMk/>
          <pc:sldMk cId="125690452" sldId="303"/>
        </pc:sldMkLst>
      </pc:sldChg>
      <pc:sldChg chg="modSp mod ord">
        <pc:chgData name="Molly Fox" userId="d0c73aa7127c4df8" providerId="LiveId" clId="{E15D33A1-9640-4FA1-9F13-B78472E25F15}" dt="2024-12-10T02:52:34.481" v="677" actId="27636"/>
        <pc:sldMkLst>
          <pc:docMk/>
          <pc:sldMk cId="2924643057" sldId="304"/>
        </pc:sldMkLst>
        <pc:spChg chg="mod">
          <ac:chgData name="Molly Fox" userId="d0c73aa7127c4df8" providerId="LiveId" clId="{E15D33A1-9640-4FA1-9F13-B78472E25F15}" dt="2024-12-10T02:52:34.481" v="677" actId="27636"/>
          <ac:spMkLst>
            <pc:docMk/>
            <pc:sldMk cId="2924643057" sldId="304"/>
            <ac:spMk id="3" creationId="{470DBC21-91AE-5F3D-1186-D11C8F117506}"/>
          </ac:spMkLst>
        </pc:spChg>
      </pc:sldChg>
      <pc:sldChg chg="ord">
        <pc:chgData name="Molly Fox" userId="d0c73aa7127c4df8" providerId="LiveId" clId="{E15D33A1-9640-4FA1-9F13-B78472E25F15}" dt="2024-12-10T02:38:59.855" v="536"/>
        <pc:sldMkLst>
          <pc:docMk/>
          <pc:sldMk cId="2148533271" sldId="305"/>
        </pc:sldMkLst>
      </pc:sldChg>
      <pc:sldChg chg="ord">
        <pc:chgData name="Molly Fox" userId="d0c73aa7127c4df8" providerId="LiveId" clId="{E15D33A1-9640-4FA1-9F13-B78472E25F15}" dt="2024-12-10T02:40:31.976" v="547"/>
        <pc:sldMkLst>
          <pc:docMk/>
          <pc:sldMk cId="4211212446" sldId="306"/>
        </pc:sldMkLst>
      </pc:sldChg>
      <pc:sldChg chg="ord">
        <pc:chgData name="Molly Fox" userId="d0c73aa7127c4df8" providerId="LiveId" clId="{E15D33A1-9640-4FA1-9F13-B78472E25F15}" dt="2024-12-10T02:38:59.855" v="536"/>
        <pc:sldMkLst>
          <pc:docMk/>
          <pc:sldMk cId="2119524074" sldId="307"/>
        </pc:sldMkLst>
      </pc:sldChg>
      <pc:sldChg chg="addSp delSp modSp add mod ord">
        <pc:chgData name="Molly Fox" userId="d0c73aa7127c4df8" providerId="LiveId" clId="{E15D33A1-9640-4FA1-9F13-B78472E25F15}" dt="2024-12-10T02:38:48.492" v="534"/>
        <pc:sldMkLst>
          <pc:docMk/>
          <pc:sldMk cId="1559442148" sldId="308"/>
        </pc:sldMkLst>
        <pc:spChg chg="add del mod">
          <ac:chgData name="Molly Fox" userId="d0c73aa7127c4df8" providerId="LiveId" clId="{E15D33A1-9640-4FA1-9F13-B78472E25F15}" dt="2024-12-10T02:37:10.949" v="530" actId="1076"/>
          <ac:spMkLst>
            <pc:docMk/>
            <pc:sldMk cId="1559442148" sldId="308"/>
            <ac:spMk id="8" creationId="{685EFF53-94F1-AB9E-2B9E-F9B01CF9D9E4}"/>
          </ac:spMkLst>
        </pc:spChg>
        <pc:picChg chg="add del mod">
          <ac:chgData name="Molly Fox" userId="d0c73aa7127c4df8" providerId="LiveId" clId="{E15D33A1-9640-4FA1-9F13-B78472E25F15}" dt="2024-12-10T02:24:46.529" v="382" actId="1076"/>
          <ac:picMkLst>
            <pc:docMk/>
            <pc:sldMk cId="1559442148" sldId="308"/>
            <ac:picMk id="2" creationId="{E429D881-ECDE-2F05-2573-D07E500B8038}"/>
          </ac:picMkLst>
        </pc:picChg>
        <pc:picChg chg="add del">
          <ac:chgData name="Molly Fox" userId="d0c73aa7127c4df8" providerId="LiveId" clId="{E15D33A1-9640-4FA1-9F13-B78472E25F15}" dt="2024-12-10T02:24:50.500" v="385" actId="478"/>
          <ac:picMkLst>
            <pc:docMk/>
            <pc:sldMk cId="1559442148" sldId="308"/>
            <ac:picMk id="3" creationId="{B0E34AF3-AE2C-905E-C0B3-9330DBB932AD}"/>
          </ac:picMkLst>
        </pc:picChg>
        <pc:picChg chg="add mod">
          <ac:chgData name="Molly Fox" userId="d0c73aa7127c4df8" providerId="LiveId" clId="{E15D33A1-9640-4FA1-9F13-B78472E25F15}" dt="2024-12-10T02:29:58.931" v="462" actId="1076"/>
          <ac:picMkLst>
            <pc:docMk/>
            <pc:sldMk cId="1559442148" sldId="308"/>
            <ac:picMk id="4" creationId="{E429D881-ECDE-2F05-2573-D07E500B8038}"/>
          </ac:picMkLst>
        </pc:picChg>
        <pc:picChg chg="add mod">
          <ac:chgData name="Molly Fox" userId="d0c73aa7127c4df8" providerId="LiveId" clId="{E15D33A1-9640-4FA1-9F13-B78472E25F15}" dt="2024-12-10T02:31:34.213" v="467" actId="1076"/>
          <ac:picMkLst>
            <pc:docMk/>
            <pc:sldMk cId="1559442148" sldId="308"/>
            <ac:picMk id="5" creationId="{83071FD7-FEAF-D6A7-B553-3303A5B401A0}"/>
          </ac:picMkLst>
        </pc:picChg>
        <pc:picChg chg="add mod">
          <ac:chgData name="Molly Fox" userId="d0c73aa7127c4df8" providerId="LiveId" clId="{E15D33A1-9640-4FA1-9F13-B78472E25F15}" dt="2024-12-10T02:37:27.686" v="532" actId="1076"/>
          <ac:picMkLst>
            <pc:docMk/>
            <pc:sldMk cId="1559442148" sldId="308"/>
            <ac:picMk id="10" creationId="{9569F11F-6CFB-EA2F-AFF5-C9F40751F5C8}"/>
          </ac:picMkLst>
        </pc:picChg>
      </pc:sldChg>
      <pc:sldChg chg="addSp delSp modSp add mod modAnim">
        <pc:chgData name="Molly Fox" userId="d0c73aa7127c4df8" providerId="LiveId" clId="{E15D33A1-9640-4FA1-9F13-B78472E25F15}" dt="2024-12-10T03:25:22.148" v="936" actId="208"/>
        <pc:sldMkLst>
          <pc:docMk/>
          <pc:sldMk cId="3507737062" sldId="309"/>
        </pc:sldMkLst>
        <pc:spChg chg="mod">
          <ac:chgData name="Molly Fox" userId="d0c73aa7127c4df8" providerId="LiveId" clId="{E15D33A1-9640-4FA1-9F13-B78472E25F15}" dt="2024-12-10T03:23:55.237" v="925" actId="207"/>
          <ac:spMkLst>
            <pc:docMk/>
            <pc:sldMk cId="3507737062" sldId="309"/>
            <ac:spMk id="3" creationId="{B5E3906A-70D9-C172-183F-0CA0C9290831}"/>
          </ac:spMkLst>
        </pc:spChg>
        <pc:spChg chg="mod">
          <ac:chgData name="Molly Fox" userId="d0c73aa7127c4df8" providerId="LiveId" clId="{E15D33A1-9640-4FA1-9F13-B78472E25F15}" dt="2024-12-10T02:45:03.630" v="646" actId="20577"/>
          <ac:spMkLst>
            <pc:docMk/>
            <pc:sldMk cId="3507737062" sldId="309"/>
            <ac:spMk id="5" creationId="{40A41326-FDE4-DF3B-5539-FACDFAC7F3EC}"/>
          </ac:spMkLst>
        </pc:spChg>
        <pc:graphicFrameChg chg="add del">
          <ac:chgData name="Molly Fox" userId="d0c73aa7127c4df8" providerId="LiveId" clId="{E15D33A1-9640-4FA1-9F13-B78472E25F15}" dt="2024-12-10T02:45:50.400" v="662" actId="478"/>
          <ac:graphicFrameMkLst>
            <pc:docMk/>
            <pc:sldMk cId="3507737062" sldId="309"/>
            <ac:graphicFrameMk id="2" creationId="{C0F63A06-C3D8-B998-E015-8C849AC0FD96}"/>
          </ac:graphicFrameMkLst>
        </pc:graphicFrameChg>
        <pc:picChg chg="add mod">
          <ac:chgData name="Molly Fox" userId="d0c73aa7127c4df8" providerId="LiveId" clId="{E15D33A1-9640-4FA1-9F13-B78472E25F15}" dt="2024-12-10T03:24:33.497" v="928" actId="1076"/>
          <ac:picMkLst>
            <pc:docMk/>
            <pc:sldMk cId="3507737062" sldId="309"/>
            <ac:picMk id="8" creationId="{5B040B0C-B51D-4AF7-658E-65D531580F43}"/>
          </ac:picMkLst>
        </pc:picChg>
        <pc:picChg chg="add mod">
          <ac:chgData name="Molly Fox" userId="d0c73aa7127c4df8" providerId="LiveId" clId="{E15D33A1-9640-4FA1-9F13-B78472E25F15}" dt="2024-12-10T03:25:22.148" v="936" actId="208"/>
          <ac:picMkLst>
            <pc:docMk/>
            <pc:sldMk cId="3507737062" sldId="309"/>
            <ac:picMk id="10" creationId="{05B4860F-EABD-D161-7DAA-38949CDCBA47}"/>
          </ac:picMkLst>
        </pc:picChg>
        <pc:picChg chg="add mod">
          <ac:chgData name="Molly Fox" userId="d0c73aa7127c4df8" providerId="LiveId" clId="{E15D33A1-9640-4FA1-9F13-B78472E25F15}" dt="2024-12-10T03:25:22.148" v="936" actId="208"/>
          <ac:picMkLst>
            <pc:docMk/>
            <pc:sldMk cId="3507737062" sldId="309"/>
            <ac:picMk id="11" creationId="{6F41FFA9-A5B6-C183-90D1-2DA992B05C7B}"/>
          </ac:picMkLst>
        </pc:picChg>
      </pc:sldChg>
    </pc:docChg>
  </pc:docChgLst>
  <pc:docChgLst>
    <pc:chgData name="Eric Lidiak" userId="0d949fffeeafd9ab" providerId="LiveId" clId="{DD9AB3D3-ECD4-4806-A0E3-9840EDF3DF05}"/>
    <pc:docChg chg="undo redo custSel addSld delSld modSld sldOrd">
      <pc:chgData name="Eric Lidiak" userId="0d949fffeeafd9ab" providerId="LiveId" clId="{DD9AB3D3-ECD4-4806-A0E3-9840EDF3DF05}" dt="2024-12-10T01:45:59.488" v="257"/>
      <pc:docMkLst>
        <pc:docMk/>
      </pc:docMkLst>
      <pc:sldChg chg="ord">
        <pc:chgData name="Eric Lidiak" userId="0d949fffeeafd9ab" providerId="LiveId" clId="{DD9AB3D3-ECD4-4806-A0E3-9840EDF3DF05}" dt="2024-12-10T01:44:47.915" v="253"/>
        <pc:sldMkLst>
          <pc:docMk/>
          <pc:sldMk cId="3356332491" sldId="289"/>
        </pc:sldMkLst>
      </pc:sldChg>
      <pc:sldChg chg="ord">
        <pc:chgData name="Eric Lidiak" userId="0d949fffeeafd9ab" providerId="LiveId" clId="{DD9AB3D3-ECD4-4806-A0E3-9840EDF3DF05}" dt="2024-12-10T01:45:38.521" v="255"/>
        <pc:sldMkLst>
          <pc:docMk/>
          <pc:sldMk cId="3745022066" sldId="298"/>
        </pc:sldMkLst>
      </pc:sldChg>
      <pc:sldChg chg="ord">
        <pc:chgData name="Eric Lidiak" userId="0d949fffeeafd9ab" providerId="LiveId" clId="{DD9AB3D3-ECD4-4806-A0E3-9840EDF3DF05}" dt="2024-12-10T01:45:59.488" v="257"/>
        <pc:sldMkLst>
          <pc:docMk/>
          <pc:sldMk cId="1898139124" sldId="299"/>
        </pc:sldMkLst>
      </pc:sldChg>
      <pc:sldChg chg="ord">
        <pc:chgData name="Eric Lidiak" userId="0d949fffeeafd9ab" providerId="LiveId" clId="{DD9AB3D3-ECD4-4806-A0E3-9840EDF3DF05}" dt="2024-12-10T01:44:16.558" v="251"/>
        <pc:sldMkLst>
          <pc:docMk/>
          <pc:sldMk cId="2924643057" sldId="304"/>
        </pc:sldMkLst>
      </pc:sldChg>
      <pc:sldChg chg="modSp add mod">
        <pc:chgData name="Eric Lidiak" userId="0d949fffeeafd9ab" providerId="LiveId" clId="{DD9AB3D3-ECD4-4806-A0E3-9840EDF3DF05}" dt="2024-12-10T01:42:28.586" v="214" actId="20577"/>
        <pc:sldMkLst>
          <pc:docMk/>
          <pc:sldMk cId="2148533271" sldId="305"/>
        </pc:sldMkLst>
        <pc:spChg chg="mod">
          <ac:chgData name="Eric Lidiak" userId="0d949fffeeafd9ab" providerId="LiveId" clId="{DD9AB3D3-ECD4-4806-A0E3-9840EDF3DF05}" dt="2024-12-10T01:42:28.586" v="214" actId="20577"/>
          <ac:spMkLst>
            <pc:docMk/>
            <pc:sldMk cId="2148533271" sldId="305"/>
            <ac:spMk id="3" creationId="{5DBCF3C0-2D14-3BB8-5FFE-B86E7EBACBBF}"/>
          </ac:spMkLst>
        </pc:spChg>
        <pc:spChg chg="mod">
          <ac:chgData name="Eric Lidiak" userId="0d949fffeeafd9ab" providerId="LiveId" clId="{DD9AB3D3-ECD4-4806-A0E3-9840EDF3DF05}" dt="2024-12-10T01:41:30.439" v="20" actId="20577"/>
          <ac:spMkLst>
            <pc:docMk/>
            <pc:sldMk cId="2148533271" sldId="305"/>
            <ac:spMk id="5" creationId="{0EEEA4F2-17C1-4A04-F1EB-43EDC005C1F5}"/>
          </ac:spMkLst>
        </pc:spChg>
      </pc:sldChg>
      <pc:sldChg chg="modSp new del mod">
        <pc:chgData name="Eric Lidiak" userId="0d949fffeeafd9ab" providerId="LiveId" clId="{DD9AB3D3-ECD4-4806-A0E3-9840EDF3DF05}" dt="2024-12-10T01:41:09.745" v="5" actId="2696"/>
        <pc:sldMkLst>
          <pc:docMk/>
          <pc:sldMk cId="2151981928" sldId="305"/>
        </pc:sldMkLst>
        <pc:spChg chg="mod">
          <ac:chgData name="Eric Lidiak" userId="0d949fffeeafd9ab" providerId="LiveId" clId="{DD9AB3D3-ECD4-4806-A0E3-9840EDF3DF05}" dt="2024-12-10T01:40:50.131" v="4"/>
          <ac:spMkLst>
            <pc:docMk/>
            <pc:sldMk cId="2151981928" sldId="305"/>
            <ac:spMk id="2" creationId="{B537D5C7-6C08-0760-2A48-37F3F585596D}"/>
          </ac:spMkLst>
        </pc:spChg>
      </pc:sldChg>
      <pc:sldChg chg="new del">
        <pc:chgData name="Eric Lidiak" userId="0d949fffeeafd9ab" providerId="LiveId" clId="{DD9AB3D3-ECD4-4806-A0E3-9840EDF3DF05}" dt="2024-12-10T01:41:14.408" v="6" actId="2696"/>
        <pc:sldMkLst>
          <pc:docMk/>
          <pc:sldMk cId="2830383927" sldId="306"/>
        </pc:sldMkLst>
      </pc:sldChg>
      <pc:sldChg chg="modSp add mod">
        <pc:chgData name="Eric Lidiak" userId="0d949fffeeafd9ab" providerId="LiveId" clId="{DD9AB3D3-ECD4-4806-A0E3-9840EDF3DF05}" dt="2024-12-10T01:42:59.088" v="220"/>
        <pc:sldMkLst>
          <pc:docMk/>
          <pc:sldMk cId="4211212446" sldId="306"/>
        </pc:sldMkLst>
        <pc:spChg chg="mod">
          <ac:chgData name="Eric Lidiak" userId="0d949fffeeafd9ab" providerId="LiveId" clId="{DD9AB3D3-ECD4-4806-A0E3-9840EDF3DF05}" dt="2024-12-10T01:42:59.088" v="220"/>
          <ac:spMkLst>
            <pc:docMk/>
            <pc:sldMk cId="4211212446" sldId="306"/>
            <ac:spMk id="3" creationId="{E5962051-464E-1CC3-7DEC-A0642A849DA7}"/>
          </ac:spMkLst>
        </pc:spChg>
      </pc:sldChg>
      <pc:sldChg chg="addSp delSp modSp add mod ord">
        <pc:chgData name="Eric Lidiak" userId="0d949fffeeafd9ab" providerId="LiveId" clId="{DD9AB3D3-ECD4-4806-A0E3-9840EDF3DF05}" dt="2024-12-10T01:43:37.887" v="249" actId="1076"/>
        <pc:sldMkLst>
          <pc:docMk/>
          <pc:sldMk cId="2119524074" sldId="307"/>
        </pc:sldMkLst>
        <pc:spChg chg="mod">
          <ac:chgData name="Eric Lidiak" userId="0d949fffeeafd9ab" providerId="LiveId" clId="{DD9AB3D3-ECD4-4806-A0E3-9840EDF3DF05}" dt="2024-12-10T01:43:22.677" v="245" actId="20577"/>
          <ac:spMkLst>
            <pc:docMk/>
            <pc:sldMk cId="2119524074" sldId="307"/>
            <ac:spMk id="9" creationId="{ECDFF68B-3BA7-F238-0DA6-5650CCE67FD6}"/>
          </ac:spMkLst>
        </pc:spChg>
        <pc:picChg chg="add mod">
          <ac:chgData name="Eric Lidiak" userId="0d949fffeeafd9ab" providerId="LiveId" clId="{DD9AB3D3-ECD4-4806-A0E3-9840EDF3DF05}" dt="2024-12-10T01:43:37.887" v="249" actId="1076"/>
          <ac:picMkLst>
            <pc:docMk/>
            <pc:sldMk cId="2119524074" sldId="307"/>
            <ac:picMk id="2" creationId="{17829805-690E-131D-ECA8-1C0C96DC8D85}"/>
          </ac:picMkLst>
        </pc:picChg>
        <pc:picChg chg="del">
          <ac:chgData name="Eric Lidiak" userId="0d949fffeeafd9ab" providerId="LiveId" clId="{DD9AB3D3-ECD4-4806-A0E3-9840EDF3DF05}" dt="2024-12-10T01:43:32.011" v="246" actId="478"/>
          <ac:picMkLst>
            <pc:docMk/>
            <pc:sldMk cId="2119524074" sldId="307"/>
            <ac:picMk id="10" creationId="{BF7376CF-41B6-2FCF-4229-085EA00EF317}"/>
          </ac:picMkLst>
        </pc:picChg>
      </pc:sldChg>
      <pc:sldChg chg="new del">
        <pc:chgData name="Eric Lidiak" userId="0d949fffeeafd9ab" providerId="LiveId" clId="{DD9AB3D3-ECD4-4806-A0E3-9840EDF3DF05}" dt="2024-12-10T01:41:17.132" v="7" actId="2696"/>
        <pc:sldMkLst>
          <pc:docMk/>
          <pc:sldMk cId="2271529367" sldId="30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12/10/2024</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svg>
</file>

<file path=ppt/media/image2.png>
</file>

<file path=ppt/media/image3.png>
</file>

<file path=ppt/media/image4.png>
</file>

<file path=ppt/media/image5.pn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12/10/2024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17</a:t>
            </a:fld>
            <a:endParaRPr lang="en-US" dirty="0"/>
          </a:p>
        </p:txBody>
      </p:sp>
    </p:spTree>
    <p:extLst>
      <p:ext uri="{BB962C8B-B14F-4D97-AF65-F5344CB8AC3E}">
        <p14:creationId xmlns:p14="http://schemas.microsoft.com/office/powerpoint/2010/main" val="396791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12/10/2024</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12/10/2024</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hyperlink" Target="https://24slides.com/?utm_campaign=mp&amp;utm_medium=ppt&amp;utm_source=pptlink&amp;utm_content=&amp;utm_term="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1524000" y="3193279"/>
            <a:ext cx="8951843" cy="2382191"/>
          </a:xfrm>
        </p:spPr>
        <p:txBody>
          <a:bodyPr wrap="square" lIns="0" tIns="0" rIns="0" bIns="0" anchor="t">
            <a:spAutoFit/>
          </a:bodyPr>
          <a:lstStyle/>
          <a:p>
            <a:r>
              <a:rPr lang="en-US" b="1" dirty="0">
                <a:solidFill>
                  <a:schemeClr val="bg1"/>
                </a:solidFill>
              </a:rPr>
              <a:t>Final Project</a:t>
            </a:r>
            <a:br>
              <a:rPr lang="en-US" b="1" dirty="0">
                <a:solidFill>
                  <a:schemeClr val="bg1"/>
                </a:solidFill>
              </a:rPr>
            </a:br>
            <a:r>
              <a:rPr lang="en-US" sz="3600" b="1" dirty="0">
                <a:solidFill>
                  <a:schemeClr val="bg1"/>
                </a:solidFill>
              </a:rPr>
              <a:t>Predicting Energy Consumption based on Weather Forecasts</a:t>
            </a:r>
            <a:br>
              <a:rPr lang="en-US" dirty="0">
                <a:solidFill>
                  <a:schemeClr val="bg1"/>
                </a:solidFill>
              </a:rPr>
            </a:br>
            <a:r>
              <a:rPr lang="en-US" sz="4000" dirty="0">
                <a:solidFill>
                  <a:schemeClr val="accent4"/>
                </a:solidFill>
              </a:rPr>
              <a:t>Presentation</a:t>
            </a:r>
            <a:endParaRPr lang="en-US" dirty="0">
              <a:solidFill>
                <a:schemeClr val="accent4"/>
              </a:solidFill>
            </a:endParaRPr>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val="1"/>
              </a:ext>
            </a:extLst>
          </p:cNvPr>
          <p:cNvSpPr/>
          <p:nvPr/>
        </p:nvSpPr>
        <p:spPr>
          <a:xfrm>
            <a:off x="4792319" y="-608242"/>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val="1"/>
              </a:ext>
            </a:extLst>
          </p:cNvPr>
          <p:cNvSpPr/>
          <p:nvPr/>
        </p:nvSpPr>
        <p:spPr>
          <a:xfrm>
            <a:off x="4325258" y="-1770743"/>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descr="Icon of chart. ">
            <a:extLst>
              <a:ext uri="{FF2B5EF4-FFF2-40B4-BE49-F238E27FC236}">
                <a16:creationId xmlns:a16="http://schemas.microsoft.com/office/drawing/2014/main" id="{B95DF07A-CE7E-4D89-9AA0-25F4FFF3B9C7}"/>
              </a:ext>
            </a:extLst>
          </p:cNvPr>
          <p:cNvGrpSpPr/>
          <p:nvPr/>
        </p:nvGrpSpPr>
        <p:grpSpPr>
          <a:xfrm>
            <a:off x="5851021" y="2542211"/>
            <a:ext cx="489958" cy="492680"/>
            <a:chOff x="2025650" y="4786313"/>
            <a:chExt cx="285750" cy="287338"/>
          </a:xfrm>
          <a:solidFill>
            <a:schemeClr val="bg1"/>
          </a:solidFill>
        </p:grpSpPr>
        <p:sp>
          <p:nvSpPr>
            <p:cNvPr id="8" name="Freeform 565">
              <a:extLst>
                <a:ext uri="{FF2B5EF4-FFF2-40B4-BE49-F238E27FC236}">
                  <a16:creationId xmlns:a16="http://schemas.microsoft.com/office/drawing/2014/main" id="{548FC78B-EF83-4185-A63D-1A5A85640B62}"/>
                </a:ext>
              </a:extLst>
            </p:cNvPr>
            <p:cNvSpPr>
              <a:spLocks noEditPoints="1"/>
            </p:cNvSpPr>
            <p:nvPr/>
          </p:nvSpPr>
          <p:spPr bwMode="auto">
            <a:xfrm>
              <a:off x="2025650" y="4786313"/>
              <a:ext cx="285750" cy="287338"/>
            </a:xfrm>
            <a:custGeom>
              <a:avLst/>
              <a:gdLst>
                <a:gd name="T0" fmla="*/ 812 w 903"/>
                <a:gd name="T1" fmla="*/ 500 h 903"/>
                <a:gd name="T2" fmla="*/ 810 w 903"/>
                <a:gd name="T3" fmla="*/ 505 h 903"/>
                <a:gd name="T4" fmla="*/ 806 w 903"/>
                <a:gd name="T5" fmla="*/ 509 h 903"/>
                <a:gd name="T6" fmla="*/ 800 w 903"/>
                <a:gd name="T7" fmla="*/ 511 h 903"/>
                <a:gd name="T8" fmla="*/ 105 w 903"/>
                <a:gd name="T9" fmla="*/ 511 h 903"/>
                <a:gd name="T10" fmla="*/ 99 w 903"/>
                <a:gd name="T11" fmla="*/ 510 h 903"/>
                <a:gd name="T12" fmla="*/ 95 w 903"/>
                <a:gd name="T13" fmla="*/ 507 h 903"/>
                <a:gd name="T14" fmla="*/ 92 w 903"/>
                <a:gd name="T15" fmla="*/ 502 h 903"/>
                <a:gd name="T16" fmla="*/ 90 w 903"/>
                <a:gd name="T17" fmla="*/ 496 h 903"/>
                <a:gd name="T18" fmla="*/ 90 w 903"/>
                <a:gd name="T19" fmla="*/ 105 h 903"/>
                <a:gd name="T20" fmla="*/ 92 w 903"/>
                <a:gd name="T21" fmla="*/ 100 h 903"/>
                <a:gd name="T22" fmla="*/ 95 w 903"/>
                <a:gd name="T23" fmla="*/ 94 h 903"/>
                <a:gd name="T24" fmla="*/ 99 w 903"/>
                <a:gd name="T25" fmla="*/ 91 h 903"/>
                <a:gd name="T26" fmla="*/ 105 w 903"/>
                <a:gd name="T27" fmla="*/ 90 h 903"/>
                <a:gd name="T28" fmla="*/ 800 w 903"/>
                <a:gd name="T29" fmla="*/ 90 h 903"/>
                <a:gd name="T30" fmla="*/ 806 w 903"/>
                <a:gd name="T31" fmla="*/ 92 h 903"/>
                <a:gd name="T32" fmla="*/ 810 w 903"/>
                <a:gd name="T33" fmla="*/ 96 h 903"/>
                <a:gd name="T34" fmla="*/ 812 w 903"/>
                <a:gd name="T35" fmla="*/ 102 h 903"/>
                <a:gd name="T36" fmla="*/ 813 w 903"/>
                <a:gd name="T37" fmla="*/ 496 h 903"/>
                <a:gd name="T38" fmla="*/ 15 w 903"/>
                <a:gd name="T39" fmla="*/ 0 h 903"/>
                <a:gd name="T40" fmla="*/ 9 w 903"/>
                <a:gd name="T41" fmla="*/ 1 h 903"/>
                <a:gd name="T42" fmla="*/ 5 w 903"/>
                <a:gd name="T43" fmla="*/ 4 h 903"/>
                <a:gd name="T44" fmla="*/ 1 w 903"/>
                <a:gd name="T45" fmla="*/ 8 h 903"/>
                <a:gd name="T46" fmla="*/ 0 w 903"/>
                <a:gd name="T47" fmla="*/ 15 h 903"/>
                <a:gd name="T48" fmla="*/ 0 w 903"/>
                <a:gd name="T49" fmla="*/ 590 h 903"/>
                <a:gd name="T50" fmla="*/ 2 w 903"/>
                <a:gd name="T51" fmla="*/ 595 h 903"/>
                <a:gd name="T52" fmla="*/ 7 w 903"/>
                <a:gd name="T53" fmla="*/ 599 h 903"/>
                <a:gd name="T54" fmla="*/ 12 w 903"/>
                <a:gd name="T55" fmla="*/ 602 h 903"/>
                <a:gd name="T56" fmla="*/ 437 w 903"/>
                <a:gd name="T57" fmla="*/ 602 h 903"/>
                <a:gd name="T58" fmla="*/ 260 w 903"/>
                <a:gd name="T59" fmla="*/ 877 h 903"/>
                <a:gd name="T60" fmla="*/ 257 w 903"/>
                <a:gd name="T61" fmla="*/ 883 h 903"/>
                <a:gd name="T62" fmla="*/ 256 w 903"/>
                <a:gd name="T63" fmla="*/ 888 h 903"/>
                <a:gd name="T64" fmla="*/ 257 w 903"/>
                <a:gd name="T65" fmla="*/ 893 h 903"/>
                <a:gd name="T66" fmla="*/ 260 w 903"/>
                <a:gd name="T67" fmla="*/ 899 h 903"/>
                <a:gd name="T68" fmla="*/ 265 w 903"/>
                <a:gd name="T69" fmla="*/ 902 h 903"/>
                <a:gd name="T70" fmla="*/ 271 w 903"/>
                <a:gd name="T71" fmla="*/ 903 h 903"/>
                <a:gd name="T72" fmla="*/ 277 w 903"/>
                <a:gd name="T73" fmla="*/ 902 h 903"/>
                <a:gd name="T74" fmla="*/ 281 w 903"/>
                <a:gd name="T75" fmla="*/ 899 h 903"/>
                <a:gd name="T76" fmla="*/ 621 w 903"/>
                <a:gd name="T77" fmla="*/ 899 h 903"/>
                <a:gd name="T78" fmla="*/ 627 w 903"/>
                <a:gd name="T79" fmla="*/ 902 h 903"/>
                <a:gd name="T80" fmla="*/ 632 w 903"/>
                <a:gd name="T81" fmla="*/ 903 h 903"/>
                <a:gd name="T82" fmla="*/ 637 w 903"/>
                <a:gd name="T83" fmla="*/ 902 h 903"/>
                <a:gd name="T84" fmla="*/ 643 w 903"/>
                <a:gd name="T85" fmla="*/ 899 h 903"/>
                <a:gd name="T86" fmla="*/ 646 w 903"/>
                <a:gd name="T87" fmla="*/ 893 h 903"/>
                <a:gd name="T88" fmla="*/ 647 w 903"/>
                <a:gd name="T89" fmla="*/ 888 h 903"/>
                <a:gd name="T90" fmla="*/ 646 w 903"/>
                <a:gd name="T91" fmla="*/ 883 h 903"/>
                <a:gd name="T92" fmla="*/ 643 w 903"/>
                <a:gd name="T93" fmla="*/ 877 h 903"/>
                <a:gd name="T94" fmla="*/ 467 w 903"/>
                <a:gd name="T95" fmla="*/ 602 h 903"/>
                <a:gd name="T96" fmla="*/ 892 w 903"/>
                <a:gd name="T97" fmla="*/ 602 h 903"/>
                <a:gd name="T98" fmla="*/ 897 w 903"/>
                <a:gd name="T99" fmla="*/ 599 h 903"/>
                <a:gd name="T100" fmla="*/ 900 w 903"/>
                <a:gd name="T101" fmla="*/ 595 h 903"/>
                <a:gd name="T102" fmla="*/ 902 w 903"/>
                <a:gd name="T103" fmla="*/ 590 h 903"/>
                <a:gd name="T104" fmla="*/ 903 w 903"/>
                <a:gd name="T105" fmla="*/ 15 h 903"/>
                <a:gd name="T106" fmla="*/ 902 w 903"/>
                <a:gd name="T107" fmla="*/ 8 h 903"/>
                <a:gd name="T108" fmla="*/ 899 w 903"/>
                <a:gd name="T109" fmla="*/ 4 h 903"/>
                <a:gd name="T110" fmla="*/ 894 w 903"/>
                <a:gd name="T111" fmla="*/ 1 h 903"/>
                <a:gd name="T112" fmla="*/ 888 w 903"/>
                <a:gd name="T11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903">
                  <a:moveTo>
                    <a:pt x="813" y="496"/>
                  </a:moveTo>
                  <a:lnTo>
                    <a:pt x="812" y="500"/>
                  </a:lnTo>
                  <a:lnTo>
                    <a:pt x="811" y="502"/>
                  </a:lnTo>
                  <a:lnTo>
                    <a:pt x="810" y="505"/>
                  </a:lnTo>
                  <a:lnTo>
                    <a:pt x="808" y="507"/>
                  </a:lnTo>
                  <a:lnTo>
                    <a:pt x="806" y="509"/>
                  </a:lnTo>
                  <a:lnTo>
                    <a:pt x="804" y="510"/>
                  </a:lnTo>
                  <a:lnTo>
                    <a:pt x="800" y="511"/>
                  </a:lnTo>
                  <a:lnTo>
                    <a:pt x="797" y="511"/>
                  </a:lnTo>
                  <a:lnTo>
                    <a:pt x="105" y="511"/>
                  </a:lnTo>
                  <a:lnTo>
                    <a:pt x="102" y="511"/>
                  </a:lnTo>
                  <a:lnTo>
                    <a:pt x="99" y="510"/>
                  </a:lnTo>
                  <a:lnTo>
                    <a:pt x="97" y="509"/>
                  </a:lnTo>
                  <a:lnTo>
                    <a:pt x="95" y="507"/>
                  </a:lnTo>
                  <a:lnTo>
                    <a:pt x="93" y="505"/>
                  </a:lnTo>
                  <a:lnTo>
                    <a:pt x="92" y="502"/>
                  </a:lnTo>
                  <a:lnTo>
                    <a:pt x="90" y="500"/>
                  </a:lnTo>
                  <a:lnTo>
                    <a:pt x="90" y="496"/>
                  </a:lnTo>
                  <a:lnTo>
                    <a:pt x="90" y="316"/>
                  </a:lnTo>
                  <a:lnTo>
                    <a:pt x="90" y="105"/>
                  </a:lnTo>
                  <a:lnTo>
                    <a:pt x="90" y="102"/>
                  </a:lnTo>
                  <a:lnTo>
                    <a:pt x="92" y="100"/>
                  </a:lnTo>
                  <a:lnTo>
                    <a:pt x="93" y="96"/>
                  </a:lnTo>
                  <a:lnTo>
                    <a:pt x="95" y="94"/>
                  </a:lnTo>
                  <a:lnTo>
                    <a:pt x="97" y="92"/>
                  </a:lnTo>
                  <a:lnTo>
                    <a:pt x="99" y="91"/>
                  </a:lnTo>
                  <a:lnTo>
                    <a:pt x="102" y="90"/>
                  </a:lnTo>
                  <a:lnTo>
                    <a:pt x="105" y="90"/>
                  </a:lnTo>
                  <a:lnTo>
                    <a:pt x="798" y="90"/>
                  </a:lnTo>
                  <a:lnTo>
                    <a:pt x="800" y="90"/>
                  </a:lnTo>
                  <a:lnTo>
                    <a:pt x="804" y="91"/>
                  </a:lnTo>
                  <a:lnTo>
                    <a:pt x="806" y="92"/>
                  </a:lnTo>
                  <a:lnTo>
                    <a:pt x="808" y="94"/>
                  </a:lnTo>
                  <a:lnTo>
                    <a:pt x="810" y="96"/>
                  </a:lnTo>
                  <a:lnTo>
                    <a:pt x="811" y="100"/>
                  </a:lnTo>
                  <a:lnTo>
                    <a:pt x="812" y="102"/>
                  </a:lnTo>
                  <a:lnTo>
                    <a:pt x="813" y="105"/>
                  </a:lnTo>
                  <a:lnTo>
                    <a:pt x="813" y="496"/>
                  </a:lnTo>
                  <a:close/>
                  <a:moveTo>
                    <a:pt x="888" y="0"/>
                  </a:moveTo>
                  <a:lnTo>
                    <a:pt x="15" y="0"/>
                  </a:lnTo>
                  <a:lnTo>
                    <a:pt x="12" y="0"/>
                  </a:lnTo>
                  <a:lnTo>
                    <a:pt x="9" y="1"/>
                  </a:lnTo>
                  <a:lnTo>
                    <a:pt x="7" y="2"/>
                  </a:lnTo>
                  <a:lnTo>
                    <a:pt x="5" y="4"/>
                  </a:lnTo>
                  <a:lnTo>
                    <a:pt x="2" y="6"/>
                  </a:lnTo>
                  <a:lnTo>
                    <a:pt x="1" y="8"/>
                  </a:lnTo>
                  <a:lnTo>
                    <a:pt x="0" y="12"/>
                  </a:lnTo>
                  <a:lnTo>
                    <a:pt x="0" y="15"/>
                  </a:lnTo>
                  <a:lnTo>
                    <a:pt x="0" y="587"/>
                  </a:lnTo>
                  <a:lnTo>
                    <a:pt x="0" y="590"/>
                  </a:lnTo>
                  <a:lnTo>
                    <a:pt x="1" y="593"/>
                  </a:lnTo>
                  <a:lnTo>
                    <a:pt x="2" y="595"/>
                  </a:lnTo>
                  <a:lnTo>
                    <a:pt x="5" y="597"/>
                  </a:lnTo>
                  <a:lnTo>
                    <a:pt x="7" y="599"/>
                  </a:lnTo>
                  <a:lnTo>
                    <a:pt x="9" y="601"/>
                  </a:lnTo>
                  <a:lnTo>
                    <a:pt x="12" y="602"/>
                  </a:lnTo>
                  <a:lnTo>
                    <a:pt x="15" y="602"/>
                  </a:lnTo>
                  <a:lnTo>
                    <a:pt x="437" y="602"/>
                  </a:lnTo>
                  <a:lnTo>
                    <a:pt x="437" y="701"/>
                  </a:lnTo>
                  <a:lnTo>
                    <a:pt x="260" y="877"/>
                  </a:lnTo>
                  <a:lnTo>
                    <a:pt x="259" y="879"/>
                  </a:lnTo>
                  <a:lnTo>
                    <a:pt x="257" y="883"/>
                  </a:lnTo>
                  <a:lnTo>
                    <a:pt x="256" y="885"/>
                  </a:lnTo>
                  <a:lnTo>
                    <a:pt x="256" y="888"/>
                  </a:lnTo>
                  <a:lnTo>
                    <a:pt x="256" y="891"/>
                  </a:lnTo>
                  <a:lnTo>
                    <a:pt x="257" y="893"/>
                  </a:lnTo>
                  <a:lnTo>
                    <a:pt x="259" y="897"/>
                  </a:lnTo>
                  <a:lnTo>
                    <a:pt x="260" y="899"/>
                  </a:lnTo>
                  <a:lnTo>
                    <a:pt x="263" y="901"/>
                  </a:lnTo>
                  <a:lnTo>
                    <a:pt x="265" y="902"/>
                  </a:lnTo>
                  <a:lnTo>
                    <a:pt x="268" y="903"/>
                  </a:lnTo>
                  <a:lnTo>
                    <a:pt x="271" y="903"/>
                  </a:lnTo>
                  <a:lnTo>
                    <a:pt x="274" y="903"/>
                  </a:lnTo>
                  <a:lnTo>
                    <a:pt x="277" y="902"/>
                  </a:lnTo>
                  <a:lnTo>
                    <a:pt x="279" y="901"/>
                  </a:lnTo>
                  <a:lnTo>
                    <a:pt x="281" y="899"/>
                  </a:lnTo>
                  <a:lnTo>
                    <a:pt x="452" y="728"/>
                  </a:lnTo>
                  <a:lnTo>
                    <a:pt x="621" y="899"/>
                  </a:lnTo>
                  <a:lnTo>
                    <a:pt x="623" y="901"/>
                  </a:lnTo>
                  <a:lnTo>
                    <a:pt x="627" y="902"/>
                  </a:lnTo>
                  <a:lnTo>
                    <a:pt x="629" y="903"/>
                  </a:lnTo>
                  <a:lnTo>
                    <a:pt x="632" y="903"/>
                  </a:lnTo>
                  <a:lnTo>
                    <a:pt x="635" y="903"/>
                  </a:lnTo>
                  <a:lnTo>
                    <a:pt x="637" y="902"/>
                  </a:lnTo>
                  <a:lnTo>
                    <a:pt x="641" y="901"/>
                  </a:lnTo>
                  <a:lnTo>
                    <a:pt x="643" y="899"/>
                  </a:lnTo>
                  <a:lnTo>
                    <a:pt x="645" y="897"/>
                  </a:lnTo>
                  <a:lnTo>
                    <a:pt x="646" y="893"/>
                  </a:lnTo>
                  <a:lnTo>
                    <a:pt x="647" y="891"/>
                  </a:lnTo>
                  <a:lnTo>
                    <a:pt x="647" y="888"/>
                  </a:lnTo>
                  <a:lnTo>
                    <a:pt x="647" y="885"/>
                  </a:lnTo>
                  <a:lnTo>
                    <a:pt x="646" y="883"/>
                  </a:lnTo>
                  <a:lnTo>
                    <a:pt x="645" y="879"/>
                  </a:lnTo>
                  <a:lnTo>
                    <a:pt x="643" y="877"/>
                  </a:lnTo>
                  <a:lnTo>
                    <a:pt x="467" y="701"/>
                  </a:lnTo>
                  <a:lnTo>
                    <a:pt x="467" y="602"/>
                  </a:lnTo>
                  <a:lnTo>
                    <a:pt x="888" y="602"/>
                  </a:lnTo>
                  <a:lnTo>
                    <a:pt x="892" y="602"/>
                  </a:lnTo>
                  <a:lnTo>
                    <a:pt x="894" y="601"/>
                  </a:lnTo>
                  <a:lnTo>
                    <a:pt x="897" y="599"/>
                  </a:lnTo>
                  <a:lnTo>
                    <a:pt x="899" y="597"/>
                  </a:lnTo>
                  <a:lnTo>
                    <a:pt x="900" y="595"/>
                  </a:lnTo>
                  <a:lnTo>
                    <a:pt x="902" y="593"/>
                  </a:lnTo>
                  <a:lnTo>
                    <a:pt x="902" y="590"/>
                  </a:lnTo>
                  <a:lnTo>
                    <a:pt x="903" y="587"/>
                  </a:lnTo>
                  <a:lnTo>
                    <a:pt x="903" y="15"/>
                  </a:lnTo>
                  <a:lnTo>
                    <a:pt x="902" y="12"/>
                  </a:lnTo>
                  <a:lnTo>
                    <a:pt x="902" y="8"/>
                  </a:lnTo>
                  <a:lnTo>
                    <a:pt x="900" y="6"/>
                  </a:lnTo>
                  <a:lnTo>
                    <a:pt x="899" y="4"/>
                  </a:lnTo>
                  <a:lnTo>
                    <a:pt x="897" y="2"/>
                  </a:lnTo>
                  <a:lnTo>
                    <a:pt x="894" y="1"/>
                  </a:lnTo>
                  <a:lnTo>
                    <a:pt x="892" y="0"/>
                  </a:lnTo>
                  <a:lnTo>
                    <a:pt x="8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566">
              <a:extLst>
                <a:ext uri="{FF2B5EF4-FFF2-40B4-BE49-F238E27FC236}">
                  <a16:creationId xmlns:a16="http://schemas.microsoft.com/office/drawing/2014/main" id="{B7B50F87-A3AA-4FB6-9692-24BF5512FC5B}"/>
                </a:ext>
              </a:extLst>
            </p:cNvPr>
            <p:cNvSpPr>
              <a:spLocks/>
            </p:cNvSpPr>
            <p:nvPr/>
          </p:nvSpPr>
          <p:spPr bwMode="auto">
            <a:xfrm>
              <a:off x="2054225" y="4843463"/>
              <a:ext cx="200025" cy="73025"/>
            </a:xfrm>
            <a:custGeom>
              <a:avLst/>
              <a:gdLst>
                <a:gd name="T0" fmla="*/ 151 w 632"/>
                <a:gd name="T1" fmla="*/ 151 h 226"/>
                <a:gd name="T2" fmla="*/ 157 w 632"/>
                <a:gd name="T3" fmla="*/ 149 h 226"/>
                <a:gd name="T4" fmla="*/ 161 w 632"/>
                <a:gd name="T5" fmla="*/ 146 h 226"/>
                <a:gd name="T6" fmla="*/ 288 w 632"/>
                <a:gd name="T7" fmla="*/ 217 h 226"/>
                <a:gd name="T8" fmla="*/ 292 w 632"/>
                <a:gd name="T9" fmla="*/ 223 h 226"/>
                <a:gd name="T10" fmla="*/ 299 w 632"/>
                <a:gd name="T11" fmla="*/ 226 h 226"/>
                <a:gd name="T12" fmla="*/ 302 w 632"/>
                <a:gd name="T13" fmla="*/ 226 h 226"/>
                <a:gd name="T14" fmla="*/ 307 w 632"/>
                <a:gd name="T15" fmla="*/ 225 h 226"/>
                <a:gd name="T16" fmla="*/ 313 w 632"/>
                <a:gd name="T17" fmla="*/ 222 h 226"/>
                <a:gd name="T18" fmla="*/ 471 w 632"/>
                <a:gd name="T19" fmla="*/ 191 h 226"/>
                <a:gd name="T20" fmla="*/ 477 w 632"/>
                <a:gd name="T21" fmla="*/ 195 h 226"/>
                <a:gd name="T22" fmla="*/ 483 w 632"/>
                <a:gd name="T23" fmla="*/ 196 h 226"/>
                <a:gd name="T24" fmla="*/ 488 w 632"/>
                <a:gd name="T25" fmla="*/ 194 h 226"/>
                <a:gd name="T26" fmla="*/ 494 w 632"/>
                <a:gd name="T27" fmla="*/ 191 h 226"/>
                <a:gd name="T28" fmla="*/ 631 w 632"/>
                <a:gd name="T29" fmla="*/ 23 h 226"/>
                <a:gd name="T30" fmla="*/ 632 w 632"/>
                <a:gd name="T31" fmla="*/ 16 h 226"/>
                <a:gd name="T32" fmla="*/ 632 w 632"/>
                <a:gd name="T33" fmla="*/ 11 h 226"/>
                <a:gd name="T34" fmla="*/ 629 w 632"/>
                <a:gd name="T35" fmla="*/ 5 h 226"/>
                <a:gd name="T36" fmla="*/ 625 w 632"/>
                <a:gd name="T37" fmla="*/ 2 h 226"/>
                <a:gd name="T38" fmla="*/ 619 w 632"/>
                <a:gd name="T39" fmla="*/ 0 h 226"/>
                <a:gd name="T40" fmla="*/ 613 w 632"/>
                <a:gd name="T41" fmla="*/ 1 h 226"/>
                <a:gd name="T42" fmla="*/ 607 w 632"/>
                <a:gd name="T43" fmla="*/ 3 h 226"/>
                <a:gd name="T44" fmla="*/ 481 w 632"/>
                <a:gd name="T45" fmla="*/ 159 h 226"/>
                <a:gd name="T46" fmla="*/ 415 w 632"/>
                <a:gd name="T47" fmla="*/ 93 h 226"/>
                <a:gd name="T48" fmla="*/ 409 w 632"/>
                <a:gd name="T49" fmla="*/ 91 h 226"/>
                <a:gd name="T50" fmla="*/ 404 w 632"/>
                <a:gd name="T51" fmla="*/ 91 h 226"/>
                <a:gd name="T52" fmla="*/ 398 w 632"/>
                <a:gd name="T53" fmla="*/ 93 h 226"/>
                <a:gd name="T54" fmla="*/ 307 w 632"/>
                <a:gd name="T55" fmla="*/ 185 h 226"/>
                <a:gd name="T56" fmla="*/ 247 w 632"/>
                <a:gd name="T57" fmla="*/ 39 h 226"/>
                <a:gd name="T58" fmla="*/ 242 w 632"/>
                <a:gd name="T59" fmla="*/ 34 h 226"/>
                <a:gd name="T60" fmla="*/ 234 w 632"/>
                <a:gd name="T61" fmla="*/ 33 h 226"/>
                <a:gd name="T62" fmla="*/ 227 w 632"/>
                <a:gd name="T63" fmla="*/ 35 h 226"/>
                <a:gd name="T64" fmla="*/ 144 w 632"/>
                <a:gd name="T65" fmla="*/ 121 h 226"/>
                <a:gd name="T66" fmla="*/ 12 w 632"/>
                <a:gd name="T67" fmla="*/ 121 h 226"/>
                <a:gd name="T68" fmla="*/ 7 w 632"/>
                <a:gd name="T69" fmla="*/ 123 h 226"/>
                <a:gd name="T70" fmla="*/ 3 w 632"/>
                <a:gd name="T71" fmla="*/ 128 h 226"/>
                <a:gd name="T72" fmla="*/ 0 w 632"/>
                <a:gd name="T73" fmla="*/ 133 h 226"/>
                <a:gd name="T74" fmla="*/ 0 w 632"/>
                <a:gd name="T75" fmla="*/ 138 h 226"/>
                <a:gd name="T76" fmla="*/ 3 w 632"/>
                <a:gd name="T77" fmla="*/ 144 h 226"/>
                <a:gd name="T78" fmla="*/ 7 w 632"/>
                <a:gd name="T79" fmla="*/ 148 h 226"/>
                <a:gd name="T80" fmla="*/ 12 w 632"/>
                <a:gd name="T81" fmla="*/ 150 h 226"/>
                <a:gd name="T82" fmla="*/ 15 w 632"/>
                <a:gd name="T83" fmla="*/ 15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2" h="226">
                  <a:moveTo>
                    <a:pt x="15" y="151"/>
                  </a:moveTo>
                  <a:lnTo>
                    <a:pt x="151" y="151"/>
                  </a:lnTo>
                  <a:lnTo>
                    <a:pt x="154" y="150"/>
                  </a:lnTo>
                  <a:lnTo>
                    <a:pt x="157" y="149"/>
                  </a:lnTo>
                  <a:lnTo>
                    <a:pt x="159" y="148"/>
                  </a:lnTo>
                  <a:lnTo>
                    <a:pt x="161" y="146"/>
                  </a:lnTo>
                  <a:lnTo>
                    <a:pt x="230" y="75"/>
                  </a:lnTo>
                  <a:lnTo>
                    <a:pt x="288" y="217"/>
                  </a:lnTo>
                  <a:lnTo>
                    <a:pt x="289" y="220"/>
                  </a:lnTo>
                  <a:lnTo>
                    <a:pt x="292" y="223"/>
                  </a:lnTo>
                  <a:lnTo>
                    <a:pt x="294" y="224"/>
                  </a:lnTo>
                  <a:lnTo>
                    <a:pt x="299" y="226"/>
                  </a:lnTo>
                  <a:lnTo>
                    <a:pt x="300" y="226"/>
                  </a:lnTo>
                  <a:lnTo>
                    <a:pt x="302" y="226"/>
                  </a:lnTo>
                  <a:lnTo>
                    <a:pt x="304" y="226"/>
                  </a:lnTo>
                  <a:lnTo>
                    <a:pt x="307" y="225"/>
                  </a:lnTo>
                  <a:lnTo>
                    <a:pt x="309" y="223"/>
                  </a:lnTo>
                  <a:lnTo>
                    <a:pt x="313" y="222"/>
                  </a:lnTo>
                  <a:lnTo>
                    <a:pt x="407" y="127"/>
                  </a:lnTo>
                  <a:lnTo>
                    <a:pt x="471" y="191"/>
                  </a:lnTo>
                  <a:lnTo>
                    <a:pt x="473" y="193"/>
                  </a:lnTo>
                  <a:lnTo>
                    <a:pt x="477" y="195"/>
                  </a:lnTo>
                  <a:lnTo>
                    <a:pt x="480" y="196"/>
                  </a:lnTo>
                  <a:lnTo>
                    <a:pt x="483" y="196"/>
                  </a:lnTo>
                  <a:lnTo>
                    <a:pt x="486" y="195"/>
                  </a:lnTo>
                  <a:lnTo>
                    <a:pt x="488" y="194"/>
                  </a:lnTo>
                  <a:lnTo>
                    <a:pt x="492" y="193"/>
                  </a:lnTo>
                  <a:lnTo>
                    <a:pt x="494" y="191"/>
                  </a:lnTo>
                  <a:lnTo>
                    <a:pt x="629" y="25"/>
                  </a:lnTo>
                  <a:lnTo>
                    <a:pt x="631" y="23"/>
                  </a:lnTo>
                  <a:lnTo>
                    <a:pt x="632" y="19"/>
                  </a:lnTo>
                  <a:lnTo>
                    <a:pt x="632" y="16"/>
                  </a:lnTo>
                  <a:lnTo>
                    <a:pt x="632" y="14"/>
                  </a:lnTo>
                  <a:lnTo>
                    <a:pt x="632" y="11"/>
                  </a:lnTo>
                  <a:lnTo>
                    <a:pt x="631" y="9"/>
                  </a:lnTo>
                  <a:lnTo>
                    <a:pt x="629" y="5"/>
                  </a:lnTo>
                  <a:lnTo>
                    <a:pt x="627" y="3"/>
                  </a:lnTo>
                  <a:lnTo>
                    <a:pt x="625" y="2"/>
                  </a:lnTo>
                  <a:lnTo>
                    <a:pt x="621" y="1"/>
                  </a:lnTo>
                  <a:lnTo>
                    <a:pt x="619" y="0"/>
                  </a:lnTo>
                  <a:lnTo>
                    <a:pt x="616" y="0"/>
                  </a:lnTo>
                  <a:lnTo>
                    <a:pt x="613" y="1"/>
                  </a:lnTo>
                  <a:lnTo>
                    <a:pt x="611" y="2"/>
                  </a:lnTo>
                  <a:lnTo>
                    <a:pt x="607" y="3"/>
                  </a:lnTo>
                  <a:lnTo>
                    <a:pt x="605" y="5"/>
                  </a:lnTo>
                  <a:lnTo>
                    <a:pt x="481" y="159"/>
                  </a:lnTo>
                  <a:lnTo>
                    <a:pt x="418" y="95"/>
                  </a:lnTo>
                  <a:lnTo>
                    <a:pt x="415" y="93"/>
                  </a:lnTo>
                  <a:lnTo>
                    <a:pt x="412" y="91"/>
                  </a:lnTo>
                  <a:lnTo>
                    <a:pt x="409" y="91"/>
                  </a:lnTo>
                  <a:lnTo>
                    <a:pt x="407" y="90"/>
                  </a:lnTo>
                  <a:lnTo>
                    <a:pt x="404" y="91"/>
                  </a:lnTo>
                  <a:lnTo>
                    <a:pt x="400" y="91"/>
                  </a:lnTo>
                  <a:lnTo>
                    <a:pt x="398" y="93"/>
                  </a:lnTo>
                  <a:lnTo>
                    <a:pt x="396" y="95"/>
                  </a:lnTo>
                  <a:lnTo>
                    <a:pt x="307" y="185"/>
                  </a:lnTo>
                  <a:lnTo>
                    <a:pt x="249" y="42"/>
                  </a:lnTo>
                  <a:lnTo>
                    <a:pt x="247" y="39"/>
                  </a:lnTo>
                  <a:lnTo>
                    <a:pt x="244" y="36"/>
                  </a:lnTo>
                  <a:lnTo>
                    <a:pt x="242" y="34"/>
                  </a:lnTo>
                  <a:lnTo>
                    <a:pt x="237" y="33"/>
                  </a:lnTo>
                  <a:lnTo>
                    <a:pt x="234" y="33"/>
                  </a:lnTo>
                  <a:lnTo>
                    <a:pt x="230" y="33"/>
                  </a:lnTo>
                  <a:lnTo>
                    <a:pt x="227" y="35"/>
                  </a:lnTo>
                  <a:lnTo>
                    <a:pt x="224" y="38"/>
                  </a:lnTo>
                  <a:lnTo>
                    <a:pt x="144" y="121"/>
                  </a:lnTo>
                  <a:lnTo>
                    <a:pt x="15" y="121"/>
                  </a:lnTo>
                  <a:lnTo>
                    <a:pt x="12" y="121"/>
                  </a:lnTo>
                  <a:lnTo>
                    <a:pt x="9" y="122"/>
                  </a:lnTo>
                  <a:lnTo>
                    <a:pt x="7" y="123"/>
                  </a:lnTo>
                  <a:lnTo>
                    <a:pt x="5" y="126"/>
                  </a:lnTo>
                  <a:lnTo>
                    <a:pt x="3" y="128"/>
                  </a:lnTo>
                  <a:lnTo>
                    <a:pt x="2" y="130"/>
                  </a:lnTo>
                  <a:lnTo>
                    <a:pt x="0" y="133"/>
                  </a:lnTo>
                  <a:lnTo>
                    <a:pt x="0" y="136"/>
                  </a:lnTo>
                  <a:lnTo>
                    <a:pt x="0" y="138"/>
                  </a:lnTo>
                  <a:lnTo>
                    <a:pt x="2" y="142"/>
                  </a:lnTo>
                  <a:lnTo>
                    <a:pt x="3" y="144"/>
                  </a:lnTo>
                  <a:lnTo>
                    <a:pt x="5" y="146"/>
                  </a:lnTo>
                  <a:lnTo>
                    <a:pt x="7" y="148"/>
                  </a:lnTo>
                  <a:lnTo>
                    <a:pt x="9" y="150"/>
                  </a:lnTo>
                  <a:lnTo>
                    <a:pt x="12" y="150"/>
                  </a:lnTo>
                  <a:lnTo>
                    <a:pt x="15" y="151"/>
                  </a:lnTo>
                  <a:lnTo>
                    <a:pt x="1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 name="Title 1">
            <a:extLst>
              <a:ext uri="{FF2B5EF4-FFF2-40B4-BE49-F238E27FC236}">
                <a16:creationId xmlns:a16="http://schemas.microsoft.com/office/drawing/2014/main" id="{633632C6-594B-C0CD-D4B6-0F984C987ADA}"/>
              </a:ext>
            </a:extLst>
          </p:cNvPr>
          <p:cNvSpPr txBox="1">
            <a:spLocks/>
          </p:cNvSpPr>
          <p:nvPr/>
        </p:nvSpPr>
        <p:spPr>
          <a:xfrm>
            <a:off x="237232" y="5925467"/>
            <a:ext cx="11668539" cy="387798"/>
          </a:xfrm>
          <a:prstGeom prst="rect">
            <a:avLst/>
          </a:prstGeom>
        </p:spPr>
        <p:txBody>
          <a:bodyPr vert="horz" wrap="square" lIns="0" tIns="0" rIns="0" bIns="0" rtlCol="0" anchor="t">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spcAft>
                <a:spcPts val="600"/>
              </a:spcAft>
            </a:pPr>
            <a:r>
              <a:rPr lang="en-US" sz="2800" dirty="0">
                <a:solidFill>
                  <a:srgbClr val="FFFFFF"/>
                </a:solidFill>
              </a:rPr>
              <a:t>Chris Kellam, Eric </a:t>
            </a:r>
            <a:r>
              <a:rPr lang="en-US" sz="2800" dirty="0" err="1">
                <a:solidFill>
                  <a:srgbClr val="FFFFFF"/>
                </a:solidFill>
              </a:rPr>
              <a:t>Lidiak</a:t>
            </a:r>
            <a:r>
              <a:rPr lang="en-US" sz="2800" dirty="0">
                <a:solidFill>
                  <a:srgbClr val="FFFFFF"/>
                </a:solidFill>
              </a:rPr>
              <a:t>, Matthew Smith, Molly Fox, Jason Britton</a:t>
            </a:r>
          </a:p>
        </p:txBody>
      </p:sp>
    </p:spTree>
    <p:extLst>
      <p:ext uri="{BB962C8B-B14F-4D97-AF65-F5344CB8AC3E}">
        <p14:creationId xmlns:p14="http://schemas.microsoft.com/office/powerpoint/2010/main" val="2387849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B20495-DA16-66BE-3CB7-D2F4EF0C20C9}"/>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7CBB2BB3-6A6B-032A-EB7E-1CFCAFE03D67}"/>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68C6EF8-BB1A-AEE6-10FF-DA860D55A164}"/>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4975CF20-3CD7-FDBD-319D-2A2B8C1ED733}"/>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Random Forest</a:t>
            </a:r>
            <a:endParaRPr lang="en-US" sz="2800" dirty="0">
              <a:solidFill>
                <a:schemeClr val="tx1">
                  <a:lumMod val="75000"/>
                  <a:lumOff val="25000"/>
                </a:schemeClr>
              </a:solidFill>
            </a:endParaRPr>
          </a:p>
        </p:txBody>
      </p:sp>
      <p:sp>
        <p:nvSpPr>
          <p:cNvPr id="4" name="Content Placeholder 2">
            <a:extLst>
              <a:ext uri="{FF2B5EF4-FFF2-40B4-BE49-F238E27FC236}">
                <a16:creationId xmlns:a16="http://schemas.microsoft.com/office/drawing/2014/main" id="{FF95590E-D6BA-229B-476A-D89DFB1DE622}"/>
              </a:ext>
            </a:extLst>
          </p:cNvPr>
          <p:cNvSpPr txBox="1">
            <a:spLocks/>
          </p:cNvSpPr>
          <p:nvPr/>
        </p:nvSpPr>
        <p:spPr>
          <a:xfrm>
            <a:off x="786962" y="910696"/>
            <a:ext cx="10618076" cy="53114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Random Forest Time-Series Analysis Challenges:</a:t>
            </a:r>
          </a:p>
          <a:p>
            <a:r>
              <a:rPr lang="en-US" dirty="0"/>
              <a:t>The model assumes that observations are independent and non-sequential, which is not the case in time-series data.</a:t>
            </a:r>
          </a:p>
          <a:p>
            <a:r>
              <a:rPr lang="en-US" dirty="0"/>
              <a:t>It does not effectively utilize lagged values and seasonal indicators, which are crucial for capturing temporal patterns.</a:t>
            </a:r>
          </a:p>
          <a:p>
            <a:r>
              <a:rPr lang="en-US" dirty="0"/>
              <a:t>The decision trees used in the model split the data into homogeneous groups that fail to capture cyclical patterns or trends over time.</a:t>
            </a:r>
          </a:p>
          <a:p>
            <a:r>
              <a:rPr lang="en-US" dirty="0"/>
              <a:t>Random forest is prone to overfitting, which can lead to poor performance when applied to time-series data.</a:t>
            </a:r>
          </a:p>
        </p:txBody>
      </p:sp>
    </p:spTree>
    <p:extLst>
      <p:ext uri="{BB962C8B-B14F-4D97-AF65-F5344CB8AC3E}">
        <p14:creationId xmlns:p14="http://schemas.microsoft.com/office/powerpoint/2010/main" val="1866327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F6FC3B-A95F-871C-2241-671C22EC01EF}"/>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6557113D-FBC1-F16E-2BC8-E0E3A8BD5A7F}"/>
              </a:ext>
            </a:extLst>
          </p:cNvPr>
          <p:cNvSpPr txBox="1">
            <a:spLocks/>
          </p:cNvSpPr>
          <p:nvPr/>
        </p:nvSpPr>
        <p:spPr>
          <a:xfrm>
            <a:off x="786962" y="910696"/>
            <a:ext cx="10618076" cy="53114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The best results were a </a:t>
            </a:r>
            <a:r>
              <a:rPr lang="en-US" sz="2400" b="1" dirty="0"/>
              <a:t>MAE of 729.74</a:t>
            </a:r>
            <a:r>
              <a:rPr lang="en-US" sz="2400" dirty="0"/>
              <a:t>, </a:t>
            </a:r>
            <a:r>
              <a:rPr lang="en-US" sz="2400" b="1" dirty="0"/>
              <a:t>RMSE of 864.43</a:t>
            </a:r>
            <a:r>
              <a:rPr lang="en-US" sz="2400" dirty="0"/>
              <a:t>, and </a:t>
            </a:r>
            <a:r>
              <a:rPr lang="en-US" sz="2400" b="1" dirty="0"/>
              <a:t>R² score</a:t>
            </a:r>
            <a:r>
              <a:rPr lang="en-US" sz="2400" dirty="0"/>
              <a:t> of 0.10%. </a:t>
            </a:r>
          </a:p>
          <a:p>
            <a:r>
              <a:rPr lang="en-US" sz="2400" dirty="0"/>
              <a:t>The parameters used for this model were: sequence length: 15, 1 hidden layer, 50 units/layer, 50 epochs. </a:t>
            </a:r>
          </a:p>
          <a:p>
            <a:r>
              <a:rPr lang="en-US" sz="2400" dirty="0"/>
              <a:t>I tried using an optimization function to find the best parameters for this model, but it was unable to find anything that performed better than what used for the above model.</a:t>
            </a:r>
          </a:p>
        </p:txBody>
      </p:sp>
      <p:cxnSp>
        <p:nvCxnSpPr>
          <p:cNvPr id="6" name="Straight Connector 5">
            <a:extLst>
              <a:ext uri="{FF2B5EF4-FFF2-40B4-BE49-F238E27FC236}">
                <a16:creationId xmlns:a16="http://schemas.microsoft.com/office/drawing/2014/main" id="{FFF14E8B-41AD-DA76-40B5-28546EF8D8B6}"/>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067A7A5-0379-E0D9-5ACF-E3B6790286B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815FF36E-2128-0AA8-2114-6B30F803CB1F}"/>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LSTM</a:t>
            </a:r>
            <a:endParaRPr lang="en-US" sz="2800" dirty="0">
              <a:solidFill>
                <a:schemeClr val="tx1">
                  <a:lumMod val="75000"/>
                  <a:lumOff val="25000"/>
                </a:schemeClr>
              </a:solidFill>
            </a:endParaRPr>
          </a:p>
        </p:txBody>
      </p:sp>
      <p:pic>
        <p:nvPicPr>
          <p:cNvPr id="3" name="Picture 2" descr="A graph showing a graph of coal consumption&#10;&#10;Description automatically generated">
            <a:extLst>
              <a:ext uri="{FF2B5EF4-FFF2-40B4-BE49-F238E27FC236}">
                <a16:creationId xmlns:a16="http://schemas.microsoft.com/office/drawing/2014/main" id="{B62C04BB-E7B8-D1EE-61BA-8DA0CF161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899" y="3429000"/>
            <a:ext cx="5626100" cy="2990850"/>
          </a:xfrm>
          <a:prstGeom prst="rect">
            <a:avLst/>
          </a:prstGeom>
        </p:spPr>
      </p:pic>
      <p:pic>
        <p:nvPicPr>
          <p:cNvPr id="5" name="Picture 4" descr="A graph showing a graph of a coal consumption&#10;&#10;Description automatically generated">
            <a:extLst>
              <a:ext uri="{FF2B5EF4-FFF2-40B4-BE49-F238E27FC236}">
                <a16:creationId xmlns:a16="http://schemas.microsoft.com/office/drawing/2014/main" id="{F0C407C8-3965-9888-B7B6-F1C63EBCD86C}"/>
              </a:ext>
            </a:extLst>
          </p:cNvPr>
          <p:cNvPicPr>
            <a:picLocks noChangeAspect="1"/>
          </p:cNvPicPr>
          <p:nvPr/>
        </p:nvPicPr>
        <p:blipFill>
          <a:blip r:embed="rId3">
            <a:extLst>
              <a:ext uri="{28A0092B-C50C-407E-A947-70E740481C1C}">
                <a14:useLocalDpi xmlns:a14="http://schemas.microsoft.com/office/drawing/2010/main" val="0"/>
              </a:ext>
            </a:extLst>
          </a:blip>
          <a:srcRect l="622" r="1101"/>
          <a:stretch/>
        </p:blipFill>
        <p:spPr>
          <a:xfrm>
            <a:off x="6143625" y="3435758"/>
            <a:ext cx="5529263" cy="2993617"/>
          </a:xfrm>
          <a:prstGeom prst="rect">
            <a:avLst/>
          </a:prstGeom>
        </p:spPr>
      </p:pic>
    </p:spTree>
    <p:extLst>
      <p:ext uri="{BB962C8B-B14F-4D97-AF65-F5344CB8AC3E}">
        <p14:creationId xmlns:p14="http://schemas.microsoft.com/office/powerpoint/2010/main" val="125690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190D27-ADF3-0C76-633C-339005E23DB7}"/>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5F2C6A32-918B-E135-7170-7A66ADB2C81A}"/>
              </a:ext>
            </a:extLst>
          </p:cNvPr>
          <p:cNvSpPr txBox="1">
            <a:spLocks/>
          </p:cNvSpPr>
          <p:nvPr/>
        </p:nvSpPr>
        <p:spPr>
          <a:xfrm>
            <a:off x="786962" y="910696"/>
            <a:ext cx="10618076" cy="53114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The </a:t>
            </a:r>
            <a:r>
              <a:rPr lang="en-US" sz="2400" dirty="0" err="1"/>
              <a:t>XGBoost</a:t>
            </a:r>
            <a:r>
              <a:rPr lang="en-US" sz="2400" dirty="0"/>
              <a:t> model had a predictive accuracy of 81.18% with an average RMSE value of 861.43. </a:t>
            </a:r>
          </a:p>
          <a:p>
            <a:r>
              <a:rPr lang="en-US" sz="2400" dirty="0"/>
              <a:t>Autotuning was used for dialing the model in. The best parameters were: {'subsample': 1.0, '</a:t>
            </a:r>
            <a:r>
              <a:rPr lang="en-US" sz="2400" dirty="0" err="1"/>
              <a:t>n_estimators</a:t>
            </a:r>
            <a:r>
              <a:rPr lang="en-US" sz="2400" dirty="0"/>
              <a:t>': 2000, '</a:t>
            </a:r>
            <a:r>
              <a:rPr lang="en-US" sz="2400" dirty="0" err="1"/>
              <a:t>min_child_weight</a:t>
            </a:r>
            <a:r>
              <a:rPr lang="en-US" sz="2400" dirty="0"/>
              <a:t>': 5, '</a:t>
            </a:r>
            <a:r>
              <a:rPr lang="en-US" sz="2400" dirty="0" err="1"/>
              <a:t>max_depth</a:t>
            </a:r>
            <a:r>
              <a:rPr lang="en-US" sz="2400" dirty="0"/>
              <a:t>': 5, '</a:t>
            </a:r>
            <a:r>
              <a:rPr lang="en-US" sz="2400" dirty="0" err="1"/>
              <a:t>learning_rate</a:t>
            </a:r>
            <a:r>
              <a:rPr lang="en-US" sz="2400" dirty="0"/>
              <a:t>': 0.3, '</a:t>
            </a:r>
            <a:r>
              <a:rPr lang="en-US" sz="2400" dirty="0" err="1"/>
              <a:t>colsample_bytree</a:t>
            </a:r>
            <a:r>
              <a:rPr lang="en-US" sz="2400" dirty="0"/>
              <a:t>': 1.0}</a:t>
            </a:r>
          </a:p>
          <a:p>
            <a:r>
              <a:rPr lang="en-US" sz="2400" dirty="0"/>
              <a:t>Given values for Texas in December 2023 for the various features:</a:t>
            </a:r>
          </a:p>
          <a:p>
            <a:pPr lvl="1"/>
            <a:r>
              <a:rPr lang="en-US" sz="1800" dirty="0"/>
              <a:t>'year': [2025], '</a:t>
            </a:r>
            <a:r>
              <a:rPr lang="en-US" sz="1800" dirty="0" err="1"/>
              <a:t>month_num</a:t>
            </a:r>
            <a:r>
              <a:rPr lang="en-US" sz="1800" dirty="0"/>
              <a:t>': [12], '</a:t>
            </a:r>
            <a:r>
              <a:rPr lang="en-US" sz="1800" dirty="0" err="1"/>
              <a:t>tmin</a:t>
            </a:r>
            <a:r>
              <a:rPr lang="en-US" sz="1800" dirty="0"/>
              <a:t>': [2.652], '</a:t>
            </a:r>
            <a:r>
              <a:rPr lang="en-US" sz="1800" dirty="0" err="1"/>
              <a:t>tmax</a:t>
            </a:r>
            <a:r>
              <a:rPr lang="en-US" sz="1800" dirty="0"/>
              <a:t>': [15.471], '</a:t>
            </a:r>
            <a:r>
              <a:rPr lang="en-US" sz="1800" dirty="0" err="1"/>
              <a:t>tavg</a:t>
            </a:r>
            <a:r>
              <a:rPr lang="en-US" sz="1800" dirty="0"/>
              <a:t>': [9.062], 'ppt': [94.212]</a:t>
            </a:r>
          </a:p>
          <a:p>
            <a:pPr marL="0" indent="0">
              <a:spcBef>
                <a:spcPts val="0"/>
              </a:spcBef>
              <a:buNone/>
            </a:pPr>
            <a:r>
              <a:rPr lang="en-US" sz="2400" dirty="0"/>
              <a:t>The model was asked to predict coal consumption for Texas in December 2025. The model predicted a value of 2871</a:t>
            </a:r>
          </a:p>
          <a:p>
            <a:pPr marL="0" indent="0">
              <a:spcBef>
                <a:spcPts val="0"/>
              </a:spcBef>
              <a:buNone/>
            </a:pPr>
            <a:r>
              <a:rPr lang="en-US" sz="2400" dirty="0"/>
              <a:t>thousand tons. The actual coal </a:t>
            </a:r>
          </a:p>
          <a:p>
            <a:pPr marL="0" indent="0">
              <a:spcBef>
                <a:spcPts val="0"/>
              </a:spcBef>
              <a:buNone/>
            </a:pPr>
            <a:r>
              <a:rPr lang="en-US" sz="2400" dirty="0"/>
              <a:t>consumption for Texas in December </a:t>
            </a:r>
          </a:p>
          <a:p>
            <a:pPr marL="0" indent="0">
              <a:spcBef>
                <a:spcPts val="0"/>
              </a:spcBef>
              <a:buNone/>
            </a:pPr>
            <a:r>
              <a:rPr lang="en-US" sz="2400" dirty="0"/>
              <a:t>2023 was 3736. A difference of 865 </a:t>
            </a:r>
          </a:p>
          <a:p>
            <a:pPr marL="0" indent="0">
              <a:spcBef>
                <a:spcPts val="0"/>
              </a:spcBef>
              <a:buNone/>
            </a:pPr>
            <a:r>
              <a:rPr lang="en-US" sz="2400" dirty="0"/>
              <a:t>thousand tons.  </a:t>
            </a:r>
          </a:p>
          <a:p>
            <a:pPr marL="0" indent="0">
              <a:buNone/>
            </a:pPr>
            <a:endParaRPr lang="en-US" sz="2400" dirty="0"/>
          </a:p>
        </p:txBody>
      </p:sp>
      <p:cxnSp>
        <p:nvCxnSpPr>
          <p:cNvPr id="6" name="Straight Connector 5">
            <a:extLst>
              <a:ext uri="{FF2B5EF4-FFF2-40B4-BE49-F238E27FC236}">
                <a16:creationId xmlns:a16="http://schemas.microsoft.com/office/drawing/2014/main" id="{4F1A1EDC-039F-185C-B91A-A73A68E955BD}"/>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6076C865-45DE-E5BE-20B7-1DEE098E456F}"/>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6EBD9AD6-EEA9-B141-CE4F-451CFE668FD9}"/>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a:t>
            </a:r>
            <a:r>
              <a:rPr lang="en-US" sz="2800" b="1" dirty="0" err="1">
                <a:solidFill>
                  <a:schemeClr val="tx1">
                    <a:lumMod val="75000"/>
                    <a:lumOff val="25000"/>
                  </a:schemeClr>
                </a:solidFill>
              </a:rPr>
              <a:t>XGBoost</a:t>
            </a:r>
            <a:endParaRPr lang="en-US" sz="2800" dirty="0">
              <a:solidFill>
                <a:schemeClr val="tx1">
                  <a:lumMod val="75000"/>
                  <a:lumOff val="25000"/>
                </a:schemeClr>
              </a:solidFill>
            </a:endParaRPr>
          </a:p>
        </p:txBody>
      </p:sp>
      <p:pic>
        <p:nvPicPr>
          <p:cNvPr id="3" name="Picture 2">
            <a:extLst>
              <a:ext uri="{FF2B5EF4-FFF2-40B4-BE49-F238E27FC236}">
                <a16:creationId xmlns:a16="http://schemas.microsoft.com/office/drawing/2014/main" id="{600F682C-3E68-BE43-05F3-21885C3915DD}"/>
              </a:ext>
            </a:extLst>
          </p:cNvPr>
          <p:cNvPicPr>
            <a:picLocks noChangeAspect="1"/>
          </p:cNvPicPr>
          <p:nvPr/>
        </p:nvPicPr>
        <p:blipFill>
          <a:blip r:embed="rId2"/>
          <a:stretch>
            <a:fillRect/>
          </a:stretch>
        </p:blipFill>
        <p:spPr>
          <a:xfrm>
            <a:off x="5687410" y="3883302"/>
            <a:ext cx="5717628" cy="2645699"/>
          </a:xfrm>
          <a:prstGeom prst="rect">
            <a:avLst/>
          </a:prstGeom>
        </p:spPr>
      </p:pic>
      <p:pic>
        <p:nvPicPr>
          <p:cNvPr id="2" name="Picture 1">
            <a:extLst>
              <a:ext uri="{FF2B5EF4-FFF2-40B4-BE49-F238E27FC236}">
                <a16:creationId xmlns:a16="http://schemas.microsoft.com/office/drawing/2014/main" id="{19E815D1-E2E3-C419-F563-33DF37053648}"/>
              </a:ext>
            </a:extLst>
          </p:cNvPr>
          <p:cNvPicPr>
            <a:picLocks noChangeAspect="1"/>
          </p:cNvPicPr>
          <p:nvPr/>
        </p:nvPicPr>
        <p:blipFill>
          <a:blip r:embed="rId3"/>
          <a:stretch>
            <a:fillRect/>
          </a:stretch>
        </p:blipFill>
        <p:spPr>
          <a:xfrm>
            <a:off x="2986934" y="5206151"/>
            <a:ext cx="2446232" cy="1036410"/>
          </a:xfrm>
          <a:prstGeom prst="rect">
            <a:avLst/>
          </a:prstGeom>
        </p:spPr>
      </p:pic>
    </p:spTree>
    <p:extLst>
      <p:ext uri="{BB962C8B-B14F-4D97-AF65-F5344CB8AC3E}">
        <p14:creationId xmlns:p14="http://schemas.microsoft.com/office/powerpoint/2010/main" val="3713118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C487E6-4BB0-220E-3EB1-E70A64CF90E7}"/>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685EFF53-94F1-AB9E-2B9E-F9B01CF9D9E4}"/>
              </a:ext>
            </a:extLst>
          </p:cNvPr>
          <p:cNvSpPr txBox="1">
            <a:spLocks/>
          </p:cNvSpPr>
          <p:nvPr/>
        </p:nvSpPr>
        <p:spPr>
          <a:xfrm>
            <a:off x="300392" y="3880072"/>
            <a:ext cx="6462358" cy="234205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Finding: State turned out to be the most important feature.</a:t>
            </a:r>
          </a:p>
          <a:p>
            <a:r>
              <a:rPr lang="en-US" sz="2000" dirty="0"/>
              <a:t>Test: Running Alabama for coal consumption in December with average temperature and precipitation values for all 50 states returned poorer results.</a:t>
            </a:r>
          </a:p>
          <a:p>
            <a:r>
              <a:rPr lang="en-US" sz="2000" dirty="0"/>
              <a:t>Conclusion: For accurate model prediction, parameters should correlate to those appropriate for the state during that time frame.</a:t>
            </a:r>
          </a:p>
        </p:txBody>
      </p:sp>
      <p:cxnSp>
        <p:nvCxnSpPr>
          <p:cNvPr id="6" name="Straight Connector 5">
            <a:extLst>
              <a:ext uri="{FF2B5EF4-FFF2-40B4-BE49-F238E27FC236}">
                <a16:creationId xmlns:a16="http://schemas.microsoft.com/office/drawing/2014/main" id="{13105C8E-ED38-D9A5-AF58-A08C74D80DCA}"/>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082F6C7-94D6-1EEA-E3FF-2AD52DE131A6}"/>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01D3878F-55FA-617E-E43E-4981D03B4958}"/>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a:t>
            </a:r>
            <a:r>
              <a:rPr lang="en-US" sz="2800" b="1" dirty="0" err="1">
                <a:solidFill>
                  <a:schemeClr val="tx1">
                    <a:lumMod val="75000"/>
                    <a:lumOff val="25000"/>
                  </a:schemeClr>
                </a:solidFill>
              </a:rPr>
              <a:t>XGBoost</a:t>
            </a:r>
            <a:endParaRPr lang="en-US" sz="2800" dirty="0">
              <a:solidFill>
                <a:schemeClr val="tx1">
                  <a:lumMod val="75000"/>
                  <a:lumOff val="25000"/>
                </a:schemeClr>
              </a:solidFill>
            </a:endParaRPr>
          </a:p>
        </p:txBody>
      </p:sp>
      <p:pic>
        <p:nvPicPr>
          <p:cNvPr id="4" name="Picture 3">
            <a:extLst>
              <a:ext uri="{FF2B5EF4-FFF2-40B4-BE49-F238E27FC236}">
                <a16:creationId xmlns:a16="http://schemas.microsoft.com/office/drawing/2014/main" id="{E429D881-ECDE-2F05-2573-D07E500B8038}"/>
              </a:ext>
            </a:extLst>
          </p:cNvPr>
          <p:cNvPicPr>
            <a:picLocks noChangeAspect="1"/>
          </p:cNvPicPr>
          <p:nvPr/>
        </p:nvPicPr>
        <p:blipFill>
          <a:blip r:embed="rId2"/>
          <a:stretch>
            <a:fillRect/>
          </a:stretch>
        </p:blipFill>
        <p:spPr>
          <a:xfrm>
            <a:off x="6301779" y="910696"/>
            <a:ext cx="5589829" cy="2775478"/>
          </a:xfrm>
          <a:prstGeom prst="rect">
            <a:avLst/>
          </a:prstGeom>
        </p:spPr>
      </p:pic>
      <p:pic>
        <p:nvPicPr>
          <p:cNvPr id="5" name="Picture 4">
            <a:extLst>
              <a:ext uri="{FF2B5EF4-FFF2-40B4-BE49-F238E27FC236}">
                <a16:creationId xmlns:a16="http://schemas.microsoft.com/office/drawing/2014/main" id="{83071FD7-FEAF-D6A7-B553-3303A5B401A0}"/>
              </a:ext>
            </a:extLst>
          </p:cNvPr>
          <p:cNvPicPr>
            <a:picLocks noChangeAspect="1"/>
          </p:cNvPicPr>
          <p:nvPr/>
        </p:nvPicPr>
        <p:blipFill>
          <a:blip r:embed="rId3"/>
          <a:stretch>
            <a:fillRect/>
          </a:stretch>
        </p:blipFill>
        <p:spPr>
          <a:xfrm>
            <a:off x="300392" y="910695"/>
            <a:ext cx="6001036" cy="2775479"/>
          </a:xfrm>
          <a:prstGeom prst="rect">
            <a:avLst/>
          </a:prstGeom>
        </p:spPr>
      </p:pic>
      <p:pic>
        <p:nvPicPr>
          <p:cNvPr id="10" name="Picture 9">
            <a:extLst>
              <a:ext uri="{FF2B5EF4-FFF2-40B4-BE49-F238E27FC236}">
                <a16:creationId xmlns:a16="http://schemas.microsoft.com/office/drawing/2014/main" id="{9569F11F-6CFB-EA2F-AFF5-C9F40751F5C8}"/>
              </a:ext>
            </a:extLst>
          </p:cNvPr>
          <p:cNvPicPr>
            <a:picLocks noChangeAspect="1"/>
          </p:cNvPicPr>
          <p:nvPr/>
        </p:nvPicPr>
        <p:blipFill>
          <a:blip r:embed="rId4"/>
          <a:stretch>
            <a:fillRect/>
          </a:stretch>
        </p:blipFill>
        <p:spPr>
          <a:xfrm>
            <a:off x="6583358" y="4011564"/>
            <a:ext cx="5308250" cy="2079065"/>
          </a:xfrm>
          <a:prstGeom prst="rect">
            <a:avLst/>
          </a:prstGeom>
        </p:spPr>
      </p:pic>
    </p:spTree>
    <p:extLst>
      <p:ext uri="{BB962C8B-B14F-4D97-AF65-F5344CB8AC3E}">
        <p14:creationId xmlns:p14="http://schemas.microsoft.com/office/powerpoint/2010/main" val="1559442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BE612A-E4AC-015A-13E2-D13553C8637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70DBC21-91AE-5F3D-1186-D11C8F117506}"/>
              </a:ext>
            </a:extLst>
          </p:cNvPr>
          <p:cNvSpPr>
            <a:spLocks noGrp="1"/>
          </p:cNvSpPr>
          <p:nvPr>
            <p:ph sz="half" idx="1"/>
          </p:nvPr>
        </p:nvSpPr>
        <p:spPr>
          <a:xfrm>
            <a:off x="838200" y="1152939"/>
            <a:ext cx="10515600" cy="5024024"/>
          </a:xfrm>
        </p:spPr>
        <p:txBody>
          <a:bodyPr>
            <a:normAutofit/>
          </a:bodyPr>
          <a:lstStyle/>
          <a:p>
            <a:r>
              <a:rPr lang="en-US" sz="2800" dirty="0"/>
              <a:t>Weather data serves as a </a:t>
            </a:r>
            <a:r>
              <a:rPr lang="en-US" sz="2800" b="1" dirty="0"/>
              <a:t>decent predictor </a:t>
            </a:r>
            <a:r>
              <a:rPr lang="en-US" sz="2800" dirty="0"/>
              <a:t>of energy consumption, as indicated by the models' predictive capabilities.</a:t>
            </a:r>
          </a:p>
          <a:p>
            <a:r>
              <a:rPr lang="en-US" sz="2800" dirty="0"/>
              <a:t>Monthly weather trends reveal that </a:t>
            </a:r>
            <a:r>
              <a:rPr lang="en-US" sz="2800" b="1" dirty="0"/>
              <a:t>average temperature patterns </a:t>
            </a:r>
            <a:r>
              <a:rPr lang="en-US" sz="2800" dirty="0"/>
              <a:t>correlate with energy consumption, highlighting the influence of seasonal changes.</a:t>
            </a:r>
          </a:p>
          <a:p>
            <a:r>
              <a:rPr lang="en-US" sz="2800" b="1" dirty="0"/>
              <a:t>Weather temperatures</a:t>
            </a:r>
            <a:r>
              <a:rPr lang="en-US" sz="2800" dirty="0"/>
              <a:t>—both hot and cold—are likely to impact on future energy consumption, necessitating further analysis to understand their effects.</a:t>
            </a:r>
          </a:p>
          <a:p>
            <a:r>
              <a:rPr lang="en-US" dirty="0"/>
              <a:t>The biggest factor in determining accuracy is what data you are using.</a:t>
            </a:r>
            <a:endParaRPr lang="en-US" sz="2800" dirty="0"/>
          </a:p>
        </p:txBody>
      </p:sp>
      <p:sp>
        <p:nvSpPr>
          <p:cNvPr id="5" name="Title 1">
            <a:extLst>
              <a:ext uri="{FF2B5EF4-FFF2-40B4-BE49-F238E27FC236}">
                <a16:creationId xmlns:a16="http://schemas.microsoft.com/office/drawing/2014/main" id="{90D7DA9A-9C09-0206-BCEF-47963D865FE1}"/>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Key Observations</a:t>
            </a:r>
            <a:endParaRPr lang="en-US" sz="2800" dirty="0">
              <a:solidFill>
                <a:schemeClr val="tx1">
                  <a:lumMod val="75000"/>
                  <a:lumOff val="25000"/>
                </a:schemeClr>
              </a:solidFill>
            </a:endParaRPr>
          </a:p>
        </p:txBody>
      </p:sp>
      <p:cxnSp>
        <p:nvCxnSpPr>
          <p:cNvPr id="6" name="Straight Connector 5">
            <a:extLst>
              <a:ext uri="{FF2B5EF4-FFF2-40B4-BE49-F238E27FC236}">
                <a16:creationId xmlns:a16="http://schemas.microsoft.com/office/drawing/2014/main" id="{EC617CF1-9E0F-B4F7-3E56-96E4B43D7643}"/>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CEC58E1-F5EB-93B5-D3DF-DE399906FBC7}"/>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46430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624EC5-F2AF-10C7-204D-08BF102DF89B}"/>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C4CF88DD-99D3-9C74-6468-A086B8F555B3}"/>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0E20A67-95A4-FF8B-5DDD-9A7C621E4AF9}"/>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FBE4D145-D5FA-3B94-6596-93A098824A4C}"/>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Accuracy</a:t>
            </a:r>
            <a:endParaRPr lang="en-US" sz="2800" dirty="0">
              <a:solidFill>
                <a:schemeClr val="tx1">
                  <a:lumMod val="75000"/>
                  <a:lumOff val="25000"/>
                </a:schemeClr>
              </a:solidFill>
            </a:endParaRPr>
          </a:p>
        </p:txBody>
      </p:sp>
      <p:graphicFrame>
        <p:nvGraphicFramePr>
          <p:cNvPr id="2" name="Table 1">
            <a:extLst>
              <a:ext uri="{FF2B5EF4-FFF2-40B4-BE49-F238E27FC236}">
                <a16:creationId xmlns:a16="http://schemas.microsoft.com/office/drawing/2014/main" id="{9B3AA45E-26EE-A7F2-43A3-521B267BE003}"/>
              </a:ext>
            </a:extLst>
          </p:cNvPr>
          <p:cNvGraphicFramePr>
            <a:graphicFrameLocks noGrp="1"/>
          </p:cNvGraphicFramePr>
          <p:nvPr>
            <p:extLst>
              <p:ext uri="{D42A27DB-BD31-4B8C-83A1-F6EECF244321}">
                <p14:modId xmlns:p14="http://schemas.microsoft.com/office/powerpoint/2010/main" val="2029788175"/>
              </p:ext>
            </p:extLst>
          </p:nvPr>
        </p:nvGraphicFramePr>
        <p:xfrm>
          <a:off x="856258" y="1358371"/>
          <a:ext cx="10479484" cy="3474720"/>
        </p:xfrm>
        <a:graphic>
          <a:graphicData uri="http://schemas.openxmlformats.org/drawingml/2006/table">
            <a:tbl>
              <a:tblPr firstRow="1" bandRow="1">
                <a:tableStyleId>{7DF18680-E054-41AD-8BC1-D1AEF772440D}</a:tableStyleId>
              </a:tblPr>
              <a:tblGrid>
                <a:gridCol w="1872456">
                  <a:extLst>
                    <a:ext uri="{9D8B030D-6E8A-4147-A177-3AD203B41FA5}">
                      <a16:colId xmlns:a16="http://schemas.microsoft.com/office/drawing/2014/main" val="3456069197"/>
                    </a:ext>
                  </a:extLst>
                </a:gridCol>
                <a:gridCol w="1595755">
                  <a:extLst>
                    <a:ext uri="{9D8B030D-6E8A-4147-A177-3AD203B41FA5}">
                      <a16:colId xmlns:a16="http://schemas.microsoft.com/office/drawing/2014/main" val="2634414311"/>
                    </a:ext>
                  </a:extLst>
                </a:gridCol>
                <a:gridCol w="1835468">
                  <a:extLst>
                    <a:ext uri="{9D8B030D-6E8A-4147-A177-3AD203B41FA5}">
                      <a16:colId xmlns:a16="http://schemas.microsoft.com/office/drawing/2014/main" val="623333150"/>
                    </a:ext>
                  </a:extLst>
                </a:gridCol>
                <a:gridCol w="1767839">
                  <a:extLst>
                    <a:ext uri="{9D8B030D-6E8A-4147-A177-3AD203B41FA5}">
                      <a16:colId xmlns:a16="http://schemas.microsoft.com/office/drawing/2014/main" val="1176697854"/>
                    </a:ext>
                  </a:extLst>
                </a:gridCol>
                <a:gridCol w="1466850">
                  <a:extLst>
                    <a:ext uri="{9D8B030D-6E8A-4147-A177-3AD203B41FA5}">
                      <a16:colId xmlns:a16="http://schemas.microsoft.com/office/drawing/2014/main" val="1238512298"/>
                    </a:ext>
                  </a:extLst>
                </a:gridCol>
                <a:gridCol w="1941116">
                  <a:extLst>
                    <a:ext uri="{9D8B030D-6E8A-4147-A177-3AD203B41FA5}">
                      <a16:colId xmlns:a16="http://schemas.microsoft.com/office/drawing/2014/main" val="1268954983"/>
                    </a:ext>
                  </a:extLst>
                </a:gridCol>
              </a:tblGrid>
              <a:tr h="3490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chemeClr val="bg1"/>
                        </a:solidFill>
                        <a:effectLst/>
                        <a:uLnTx/>
                        <a:uFillTx/>
                        <a:latin typeface="+mn-lt"/>
                        <a:ea typeface="+mn-ea"/>
                        <a:cs typeface="+mn-cs"/>
                      </a:endParaRPr>
                    </a:p>
                  </a:txBody>
                  <a:tcP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chemeClr val="bg1"/>
                          </a:solidFill>
                          <a:effectLst/>
                          <a:uLnTx/>
                          <a:uFillTx/>
                          <a:latin typeface="+mn-lt"/>
                          <a:ea typeface="+mn-ea"/>
                          <a:cs typeface="+mn-cs"/>
                        </a:rPr>
                        <a:t>ARIMA</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chemeClr val="bg1"/>
                          </a:solidFill>
                          <a:effectLst/>
                          <a:uLnTx/>
                          <a:uFillTx/>
                          <a:latin typeface="+mn-lt"/>
                          <a:ea typeface="+mn-ea"/>
                          <a:cs typeface="+mn-cs"/>
                        </a:rPr>
                        <a:t>Prophet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chemeClr val="bg1"/>
                          </a:solidFill>
                          <a:effectLst/>
                          <a:uLnTx/>
                          <a:uFillTx/>
                          <a:latin typeface="+mn-lt"/>
                          <a:ea typeface="+mn-ea"/>
                          <a:cs typeface="+mn-cs"/>
                        </a:rPr>
                        <a:t>Random</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chemeClr val="bg1"/>
                          </a:solidFill>
                          <a:effectLst/>
                          <a:uLnTx/>
                          <a:uFillTx/>
                          <a:latin typeface="+mn-lt"/>
                          <a:ea typeface="+mn-ea"/>
                          <a:cs typeface="+mn-cs"/>
                        </a:rPr>
                        <a:t>LSTM</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err="1">
                          <a:ln>
                            <a:noFill/>
                          </a:ln>
                          <a:solidFill>
                            <a:schemeClr val="bg1"/>
                          </a:solidFill>
                          <a:effectLst/>
                          <a:uLnTx/>
                          <a:uFillTx/>
                          <a:latin typeface="+mn-lt"/>
                          <a:ea typeface="+mn-ea"/>
                          <a:cs typeface="+mn-cs"/>
                        </a:rPr>
                        <a:t>XGBoost</a:t>
                      </a:r>
                      <a:endParaRPr kumimoji="0" lang="en-US" sz="3200" b="1" i="0" u="none" strike="noStrike" kern="1200" cap="none" spc="0" normalizeH="0" baseline="0" noProof="0" dirty="0">
                        <a:ln>
                          <a:noFill/>
                        </a:ln>
                        <a:solidFill>
                          <a:schemeClr val="bg1"/>
                        </a:solidFill>
                        <a:effectLst/>
                        <a:uLnTx/>
                        <a:uFillTx/>
                        <a:latin typeface="+mn-lt"/>
                        <a:ea typeface="+mn-ea"/>
                        <a:cs typeface="+mn-cs"/>
                      </a:endParaRPr>
                    </a:p>
                  </a:txBody>
                  <a:tcPr/>
                </a:tc>
                <a:extLst>
                  <a:ext uri="{0D108BD9-81ED-4DB2-BD59-A6C34878D82A}">
                    <a16:rowId xmlns:a16="http://schemas.microsoft.com/office/drawing/2014/main" val="4082509038"/>
                  </a:ext>
                </a:extLst>
              </a:tr>
              <a:tr h="349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1" dirty="0">
                          <a:solidFill>
                            <a:srgbClr val="000000"/>
                          </a:solidFill>
                          <a:latin typeface="+mn-lt"/>
                        </a:rPr>
                        <a:t>Accuracy</a:t>
                      </a:r>
                    </a:p>
                  </a:txBody>
                  <a:tcPr>
                    <a:solidFill>
                      <a:schemeClr val="accent5">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0" dirty="0"/>
                        <a:t>81.18%</a:t>
                      </a:r>
                      <a:endParaRPr lang="en-US" sz="3200" b="0" dirty="0">
                        <a:solidFill>
                          <a:srgbClr val="000000"/>
                        </a:solidFill>
                        <a:latin typeface="+mn-lt"/>
                      </a:endParaRPr>
                    </a:p>
                  </a:txBody>
                  <a:tcPr/>
                </a:tc>
                <a:extLst>
                  <a:ext uri="{0D108BD9-81ED-4DB2-BD59-A6C34878D82A}">
                    <a16:rowId xmlns:a16="http://schemas.microsoft.com/office/drawing/2014/main" val="2653684665"/>
                  </a:ext>
                </a:extLst>
              </a:tr>
              <a:tr h="349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1" dirty="0"/>
                        <a:t>R²</a:t>
                      </a:r>
                      <a:endParaRPr lang="en-US" sz="3200" b="1" dirty="0">
                        <a:solidFill>
                          <a:srgbClr val="000000"/>
                        </a:solidFill>
                        <a:latin typeface="+mn-lt"/>
                      </a:endParaRPr>
                    </a:p>
                  </a:txBody>
                  <a:tcPr>
                    <a:solidFill>
                      <a:schemeClr val="accent5">
                        <a:lumMod val="20000"/>
                        <a:lumOff val="80000"/>
                      </a:schemeClr>
                    </a:solidFill>
                  </a:tcPr>
                </a:tc>
                <a:tc>
                  <a:txBody>
                    <a:bodyPr/>
                    <a:lstStyle/>
                    <a:p>
                      <a:r>
                        <a:rPr kumimoji="0" lang="en-US" sz="3200" b="0" i="0" u="none" strike="noStrike" kern="1200" cap="none" spc="0" normalizeH="0" baseline="0" noProof="0" dirty="0">
                          <a:ln>
                            <a:noFill/>
                          </a:ln>
                          <a:solidFill>
                            <a:srgbClr val="000000"/>
                          </a:solidFill>
                          <a:effectLst/>
                          <a:uLnTx/>
                          <a:uFillTx/>
                          <a:latin typeface="+mn-lt"/>
                          <a:ea typeface="+mn-ea"/>
                          <a:cs typeface="+mn-cs"/>
                        </a:rPr>
                        <a:t>0.06</a:t>
                      </a:r>
                      <a:endParaRPr lang="en-US" sz="3200" dirty="0"/>
                    </a:p>
                  </a:txBody>
                  <a:tcPr/>
                </a:tc>
                <a:tc>
                  <a:txBody>
                    <a:bodyPr/>
                    <a:lstStyle/>
                    <a:p>
                      <a:r>
                        <a:rPr lang="en-US" sz="3200"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0.47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0.10</a:t>
                      </a:r>
                    </a:p>
                  </a:txBody>
                  <a:tcPr/>
                </a:tc>
                <a:tc>
                  <a:txBody>
                    <a:bodyPr/>
                    <a:lstStyle/>
                    <a:p>
                      <a:r>
                        <a:rPr lang="en-US" sz="3200" b="0" dirty="0"/>
                        <a:t>1.00</a:t>
                      </a:r>
                    </a:p>
                  </a:txBody>
                  <a:tcPr/>
                </a:tc>
                <a:extLst>
                  <a:ext uri="{0D108BD9-81ED-4DB2-BD59-A6C34878D82A}">
                    <a16:rowId xmlns:a16="http://schemas.microsoft.com/office/drawing/2014/main" val="50136557"/>
                  </a:ext>
                </a:extLst>
              </a:tr>
              <a:tr h="349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a:ln>
                            <a:noFill/>
                          </a:ln>
                          <a:solidFill>
                            <a:srgbClr val="000000"/>
                          </a:solidFill>
                          <a:effectLst/>
                          <a:uLnTx/>
                          <a:uFillTx/>
                          <a:latin typeface="+mn-lt"/>
                          <a:ea typeface="+mn-ea"/>
                          <a:cs typeface="+mn-cs"/>
                        </a:rPr>
                        <a:t>MAE</a:t>
                      </a:r>
                      <a:endParaRPr kumimoji="0" lang="en-US" sz="3200" b="1" i="0" u="none" strike="noStrike" kern="1200" cap="none" spc="0" normalizeH="0" baseline="0" noProof="0" dirty="0">
                        <a:ln>
                          <a:noFill/>
                        </a:ln>
                        <a:solidFill>
                          <a:srgbClr val="000000"/>
                        </a:solidFill>
                        <a:effectLst/>
                        <a:uLnTx/>
                        <a:uFillTx/>
                        <a:latin typeface="+mn-lt"/>
                        <a:ea typeface="+mn-ea"/>
                        <a:cs typeface="+mn-cs"/>
                      </a:endParaRPr>
                    </a:p>
                  </a:txBody>
                  <a:tcPr>
                    <a:solidFill>
                      <a:schemeClr val="accent5">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mn-lt"/>
                          <a:ea typeface="+mn-ea"/>
                          <a:cs typeface="+mn-cs"/>
                        </a:rPr>
                        <a:t>1494.48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842.45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881.04</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729.74</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mn-lt"/>
                          <a:ea typeface="+mn-ea"/>
                          <a:cs typeface="+mn-cs"/>
                        </a:rPr>
                        <a:t>470.56</a:t>
                      </a:r>
                    </a:p>
                  </a:txBody>
                  <a:tcPr/>
                </a:tc>
                <a:extLst>
                  <a:ext uri="{0D108BD9-81ED-4DB2-BD59-A6C34878D82A}">
                    <a16:rowId xmlns:a16="http://schemas.microsoft.com/office/drawing/2014/main" val="3957239976"/>
                  </a:ext>
                </a:extLst>
              </a:tr>
              <a:tr h="349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1" dirty="0">
                          <a:solidFill>
                            <a:srgbClr val="000000"/>
                          </a:solidFill>
                          <a:latin typeface="+mn-lt"/>
                        </a:rPr>
                        <a:t>MSE</a:t>
                      </a:r>
                    </a:p>
                  </a:txBody>
                  <a:tcPr>
                    <a:solidFill>
                      <a:schemeClr val="accent5">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1.09e+06</a:t>
                      </a:r>
                      <a:endParaRPr lang="en-US" sz="3200" dirty="0">
                        <a:solidFill>
                          <a:srgbClr val="000000"/>
                        </a:solidFill>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1.28e+06</a:t>
                      </a:r>
                      <a:endParaRPr lang="en-US" sz="3200" dirty="0">
                        <a:solidFill>
                          <a:srgbClr val="000000"/>
                        </a:solidFill>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solidFill>
                            <a:srgbClr val="000000"/>
                          </a:solidFill>
                          <a:latin typeface="+mn-lt"/>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0" dirty="0">
                          <a:solidFill>
                            <a:srgbClr val="000000"/>
                          </a:solidFill>
                          <a:latin typeface="+mn-lt"/>
                        </a:rPr>
                        <a:t>7.42e+05</a:t>
                      </a:r>
                    </a:p>
                  </a:txBody>
                  <a:tcPr/>
                </a:tc>
                <a:extLst>
                  <a:ext uri="{0D108BD9-81ED-4DB2-BD59-A6C34878D82A}">
                    <a16:rowId xmlns:a16="http://schemas.microsoft.com/office/drawing/2014/main" val="4173608989"/>
                  </a:ext>
                </a:extLst>
              </a:tr>
              <a:tr h="34906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1" dirty="0">
                          <a:solidFill>
                            <a:srgbClr val="000000"/>
                          </a:solidFill>
                          <a:latin typeface="+mn-lt"/>
                        </a:rPr>
                        <a:t>RMSE</a:t>
                      </a:r>
                    </a:p>
                  </a:txBody>
                  <a:tcPr>
                    <a:solidFill>
                      <a:schemeClr val="accent5">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mn-lt"/>
                          <a:ea typeface="+mn-ea"/>
                          <a:cs typeface="+mn-cs"/>
                        </a:rPr>
                        <a:t>1771.17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1044.95</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1132.52</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t>864.43</a:t>
                      </a:r>
                      <a:endParaRPr kumimoji="0" lang="en-US" sz="3200" b="0" i="0" u="none" strike="noStrike" kern="1200" cap="none" spc="0" normalizeH="0" baseline="0" noProof="0" dirty="0">
                        <a:ln>
                          <a:noFill/>
                        </a:ln>
                        <a:solidFill>
                          <a:srgbClr val="000000"/>
                        </a:solidFill>
                        <a:effectLst/>
                        <a:uLnTx/>
                        <a:uFillTx/>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0" dirty="0"/>
                        <a:t>861.43</a:t>
                      </a:r>
                    </a:p>
                  </a:txBody>
                  <a:tcPr/>
                </a:tc>
                <a:extLst>
                  <a:ext uri="{0D108BD9-81ED-4DB2-BD59-A6C34878D82A}">
                    <a16:rowId xmlns:a16="http://schemas.microsoft.com/office/drawing/2014/main" val="1336981244"/>
                  </a:ext>
                </a:extLst>
              </a:tr>
            </a:tbl>
          </a:graphicData>
        </a:graphic>
      </p:graphicFrame>
      <p:sp>
        <p:nvSpPr>
          <p:cNvPr id="3" name="Content Placeholder 2">
            <a:extLst>
              <a:ext uri="{FF2B5EF4-FFF2-40B4-BE49-F238E27FC236}">
                <a16:creationId xmlns:a16="http://schemas.microsoft.com/office/drawing/2014/main" id="{A4E534C9-6E02-E6F3-09BE-C742E798C3F5}"/>
              </a:ext>
            </a:extLst>
          </p:cNvPr>
          <p:cNvSpPr>
            <a:spLocks noGrp="1"/>
          </p:cNvSpPr>
          <p:nvPr>
            <p:ph sz="half" idx="1"/>
          </p:nvPr>
        </p:nvSpPr>
        <p:spPr>
          <a:xfrm>
            <a:off x="838200" y="5474665"/>
            <a:ext cx="10515600" cy="702298"/>
          </a:xfrm>
        </p:spPr>
        <p:txBody>
          <a:bodyPr>
            <a:normAutofit/>
          </a:bodyPr>
          <a:lstStyle/>
          <a:p>
            <a:pPr marL="0" indent="0">
              <a:buNone/>
            </a:pPr>
            <a:r>
              <a:rPr lang="en-US" sz="2800" dirty="0"/>
              <a:t>And the winner is…</a:t>
            </a:r>
            <a:endParaRPr lang="en-US" sz="2800" b="1" dirty="0"/>
          </a:p>
        </p:txBody>
      </p:sp>
    </p:spTree>
    <p:extLst>
      <p:ext uri="{BB962C8B-B14F-4D97-AF65-F5344CB8AC3E}">
        <p14:creationId xmlns:p14="http://schemas.microsoft.com/office/powerpoint/2010/main" val="1898139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BBF8E4-2CCA-03B2-F31B-F5D14705396D}"/>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E3906A-70D9-C172-183F-0CA0C9290831}"/>
              </a:ext>
            </a:extLst>
          </p:cNvPr>
          <p:cNvSpPr>
            <a:spLocks noGrp="1"/>
          </p:cNvSpPr>
          <p:nvPr>
            <p:ph sz="half" idx="1"/>
          </p:nvPr>
        </p:nvSpPr>
        <p:spPr>
          <a:xfrm>
            <a:off x="838200" y="1152939"/>
            <a:ext cx="10515600" cy="5024024"/>
          </a:xfrm>
        </p:spPr>
        <p:txBody>
          <a:bodyPr>
            <a:normAutofit/>
          </a:bodyPr>
          <a:lstStyle/>
          <a:p>
            <a:pPr marL="0" indent="0" algn="ctr">
              <a:buNone/>
            </a:pPr>
            <a:r>
              <a:rPr lang="en-US" sz="4800" b="1" dirty="0" err="1">
                <a:solidFill>
                  <a:schemeClr val="accent6"/>
                </a:solidFill>
              </a:rPr>
              <a:t>XGBoost</a:t>
            </a:r>
            <a:endParaRPr lang="en-US" sz="4800" b="1" dirty="0">
              <a:solidFill>
                <a:schemeClr val="accent6"/>
              </a:solidFill>
            </a:endParaRPr>
          </a:p>
        </p:txBody>
      </p:sp>
      <p:sp>
        <p:nvSpPr>
          <p:cNvPr id="5" name="Title 1">
            <a:extLst>
              <a:ext uri="{FF2B5EF4-FFF2-40B4-BE49-F238E27FC236}">
                <a16:creationId xmlns:a16="http://schemas.microsoft.com/office/drawing/2014/main" id="{40A41326-FDE4-DF3B-5539-FACDFAC7F3EC}"/>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WINNER</a:t>
            </a:r>
            <a:endParaRPr lang="en-US" sz="2800" dirty="0">
              <a:solidFill>
                <a:schemeClr val="tx1">
                  <a:lumMod val="75000"/>
                  <a:lumOff val="25000"/>
                </a:schemeClr>
              </a:solidFill>
            </a:endParaRPr>
          </a:p>
        </p:txBody>
      </p:sp>
      <p:cxnSp>
        <p:nvCxnSpPr>
          <p:cNvPr id="6" name="Straight Connector 5">
            <a:extLst>
              <a:ext uri="{FF2B5EF4-FFF2-40B4-BE49-F238E27FC236}">
                <a16:creationId xmlns:a16="http://schemas.microsoft.com/office/drawing/2014/main" id="{A45C56E7-D7B2-7163-B7FD-956F44B4B656}"/>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F7C3A887-DE3F-844B-A98C-5FF96958F1D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pic>
        <p:nvPicPr>
          <p:cNvPr id="8" name="Video 4" title="Woman clapping her hands">
            <a:hlinkClick r:id="" action="ppaction://media"/>
            <a:extLst>
              <a:ext uri="{FF2B5EF4-FFF2-40B4-BE49-F238E27FC236}">
                <a16:creationId xmlns:a16="http://schemas.microsoft.com/office/drawing/2014/main" id="{5B040B0C-B51D-4AF7-658E-65D531580F4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21466" y="2114550"/>
            <a:ext cx="7349067" cy="4133850"/>
          </a:xfrm>
          <a:prstGeom prst="rect">
            <a:avLst/>
          </a:prstGeom>
        </p:spPr>
      </p:pic>
      <p:pic>
        <p:nvPicPr>
          <p:cNvPr id="10" name="Graphic 9" descr="Fireworks outline">
            <a:extLst>
              <a:ext uri="{FF2B5EF4-FFF2-40B4-BE49-F238E27FC236}">
                <a16:creationId xmlns:a16="http://schemas.microsoft.com/office/drawing/2014/main" id="{05B4860F-EABD-D161-7DAA-38949CDCBA4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19487" y="791579"/>
            <a:ext cx="1133475" cy="1133475"/>
          </a:xfrm>
          <a:prstGeom prst="rect">
            <a:avLst/>
          </a:prstGeom>
        </p:spPr>
      </p:pic>
      <p:pic>
        <p:nvPicPr>
          <p:cNvPr id="11" name="Graphic 10" descr="Fireworks outline">
            <a:extLst>
              <a:ext uri="{FF2B5EF4-FFF2-40B4-BE49-F238E27FC236}">
                <a16:creationId xmlns:a16="http://schemas.microsoft.com/office/drawing/2014/main" id="{6F41FFA9-A5B6-C183-90D1-2DA992B05C7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539040" y="791578"/>
            <a:ext cx="1133475" cy="1133475"/>
          </a:xfrm>
          <a:prstGeom prst="rect">
            <a:avLst/>
          </a:prstGeom>
        </p:spPr>
      </p:pic>
    </p:spTree>
    <p:extLst>
      <p:ext uri="{BB962C8B-B14F-4D97-AF65-F5344CB8AC3E}">
        <p14:creationId xmlns:p14="http://schemas.microsoft.com/office/powerpoint/2010/main" val="3507737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55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adec="http://schemas.microsoft.com/office/drawing/2017/decorative"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pic>
        <p:nvPicPr>
          <p:cNvPr id="6" name="Picture 5" descr="This image is an icon that says &quot;24Slides.&quot;">
            <a:hlinkClick r:id="rId3"/>
            <a:extLst>
              <a:ext uri="{FF2B5EF4-FFF2-40B4-BE49-F238E27FC236}">
                <a16:creationId xmlns:a16="http://schemas.microsoft.com/office/drawing/2014/main" id="{A86744F2-5246-4A0A-B119-35E7FB76A0D8}"/>
              </a:ext>
              <a:ext uri="{C183D7F6-B498-43B3-948B-1728B52AA6E4}">
                <adec:decorative xmlns:adec="http://schemas.microsoft.com/office/drawing/2017/decorative" val="0"/>
              </a:ext>
            </a:extLst>
          </p:cNvPr>
          <p:cNvPicPr>
            <a:picLocks noChangeAspect="1"/>
          </p:cNvPicPr>
          <p:nvPr/>
        </p:nvPicPr>
        <p:blipFill>
          <a:blip r:embed="rId4"/>
          <a:stretch>
            <a:fillRect/>
          </a:stretch>
        </p:blipFill>
        <p:spPr>
          <a:xfrm>
            <a:off x="5360332" y="5919419"/>
            <a:ext cx="1471335" cy="420363"/>
          </a:xfrm>
          <a:prstGeom prst="rect">
            <a:avLst/>
          </a:prstGeom>
          <a:effectLst/>
        </p:spPr>
      </p:pic>
    </p:spTree>
    <p:extLst>
      <p:ext uri="{BB962C8B-B14F-4D97-AF65-F5344CB8AC3E}">
        <p14:creationId xmlns:p14="http://schemas.microsoft.com/office/powerpoint/2010/main" val="1923038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7E6BA5-E4EE-F3C7-34F8-E7ADB4D3BF0D}"/>
              </a:ext>
            </a:extLst>
          </p:cNvPr>
          <p:cNvSpPr>
            <a:spLocks noGrp="1"/>
          </p:cNvSpPr>
          <p:nvPr>
            <p:ph sz="half" idx="1"/>
          </p:nvPr>
        </p:nvSpPr>
        <p:spPr>
          <a:xfrm>
            <a:off x="838200" y="2097157"/>
            <a:ext cx="3853070" cy="4079806"/>
          </a:xfrm>
        </p:spPr>
        <p:txBody>
          <a:bodyPr>
            <a:normAutofit fontScale="92500" lnSpcReduction="10000"/>
          </a:bodyPr>
          <a:lstStyle/>
          <a:p>
            <a:pPr marL="0" indent="0">
              <a:buNone/>
            </a:pPr>
            <a:r>
              <a:rPr lang="en-US" sz="2800" b="1" dirty="0"/>
              <a:t>DESCRIPTION</a:t>
            </a:r>
          </a:p>
          <a:p>
            <a:pPr marL="0" indent="0">
              <a:buNone/>
            </a:pPr>
            <a:r>
              <a:rPr lang="en-US" sz="2800" dirty="0"/>
              <a:t>Create a predictive model based on historical weather and energy consumption data to forecast energy consumption based on weather variables such as minimum, maximum and average temperature, state, and mon</a:t>
            </a:r>
            <a:r>
              <a:rPr lang="en-US" dirty="0"/>
              <a:t>th of year. </a:t>
            </a:r>
            <a:endParaRPr lang="en-US" sz="2800" dirty="0"/>
          </a:p>
        </p:txBody>
      </p:sp>
      <p:sp>
        <p:nvSpPr>
          <p:cNvPr id="4" name="Content Placeholder 3">
            <a:extLst>
              <a:ext uri="{FF2B5EF4-FFF2-40B4-BE49-F238E27FC236}">
                <a16:creationId xmlns:a16="http://schemas.microsoft.com/office/drawing/2014/main" id="{56E5BD2E-D9FF-FD47-7861-12D59F0D3D8F}"/>
              </a:ext>
            </a:extLst>
          </p:cNvPr>
          <p:cNvSpPr>
            <a:spLocks noGrp="1"/>
          </p:cNvSpPr>
          <p:nvPr>
            <p:ph sz="half" idx="2"/>
          </p:nvPr>
        </p:nvSpPr>
        <p:spPr>
          <a:xfrm>
            <a:off x="5377070" y="2097157"/>
            <a:ext cx="5976730" cy="4079806"/>
          </a:xfrm>
        </p:spPr>
        <p:txBody>
          <a:bodyPr>
            <a:normAutofit fontScale="92500" lnSpcReduction="10000"/>
          </a:bodyPr>
          <a:lstStyle/>
          <a:p>
            <a:pPr marL="0" indent="0">
              <a:buNone/>
            </a:pPr>
            <a:r>
              <a:rPr lang="en-US" sz="2800" b="1" dirty="0"/>
              <a:t>RESEARCH QUESTIONS</a:t>
            </a:r>
          </a:p>
          <a:p>
            <a:r>
              <a:rPr lang="en-US" sz="2800" dirty="0"/>
              <a:t>What types of historical data are available for weather and energy consumption?</a:t>
            </a:r>
          </a:p>
          <a:p>
            <a:r>
              <a:rPr lang="en-US" sz="2800" dirty="0"/>
              <a:t>I</a:t>
            </a:r>
            <a:r>
              <a:rPr lang="en-US" dirty="0"/>
              <a:t>s weather data a good predictor of energy consumption?</a:t>
            </a:r>
          </a:p>
          <a:p>
            <a:r>
              <a:rPr lang="en-US" dirty="0"/>
              <a:t>How do different models</a:t>
            </a:r>
            <a:r>
              <a:rPr lang="en-US"/>
              <a:t>’ compare </a:t>
            </a:r>
            <a:r>
              <a:rPr lang="en-US" dirty="0"/>
              <a:t>to one another for time-series prediction?</a:t>
            </a:r>
          </a:p>
          <a:p>
            <a:endParaRPr lang="en-US" sz="2800" dirty="0"/>
          </a:p>
        </p:txBody>
      </p:sp>
      <p:cxnSp>
        <p:nvCxnSpPr>
          <p:cNvPr id="6" name="Straight Connector 5">
            <a:extLst>
              <a:ext uri="{FF2B5EF4-FFF2-40B4-BE49-F238E27FC236}">
                <a16:creationId xmlns:a16="http://schemas.microsoft.com/office/drawing/2014/main" id="{3850CE04-B719-9181-4DFE-CE4138BF0FF1}"/>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1037A836-5BE9-9EC1-3C22-51C9F3DE9E76}"/>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A4B17579-0813-441F-8DE5-654334ECF8A7}"/>
              </a:ext>
            </a:extLst>
          </p:cNvPr>
          <p:cNvSpPr txBox="1">
            <a:spLocks/>
          </p:cNvSpPr>
          <p:nvPr/>
        </p:nvSpPr>
        <p:spPr>
          <a:xfrm>
            <a:off x="838200" y="1063487"/>
            <a:ext cx="10515600" cy="678207"/>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200" b="1" dirty="0"/>
              <a:t>TOPIC: Predicting Energy Consumption based on Weather Forecasts</a:t>
            </a:r>
          </a:p>
        </p:txBody>
      </p:sp>
      <p:sp>
        <p:nvSpPr>
          <p:cNvPr id="9" name="Title 1">
            <a:extLst>
              <a:ext uri="{FF2B5EF4-FFF2-40B4-BE49-F238E27FC236}">
                <a16:creationId xmlns:a16="http://schemas.microsoft.com/office/drawing/2014/main" id="{23740B6D-1BF2-9F1D-0517-B0F539833473}"/>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Summary</a:t>
            </a:r>
            <a:endParaRPr lang="en-US" sz="2800" dirty="0">
              <a:solidFill>
                <a:schemeClr val="tx1">
                  <a:lumMod val="75000"/>
                  <a:lumOff val="25000"/>
                </a:schemeClr>
              </a:solidFill>
            </a:endParaRPr>
          </a:p>
        </p:txBody>
      </p:sp>
    </p:spTree>
    <p:extLst>
      <p:ext uri="{BB962C8B-B14F-4D97-AF65-F5344CB8AC3E}">
        <p14:creationId xmlns:p14="http://schemas.microsoft.com/office/powerpoint/2010/main" val="3745022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5602CF-8B72-B04E-7717-3C328B14FF9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C589BB3-DA5E-51D9-6AA7-31FA52BA250E}"/>
              </a:ext>
            </a:extLst>
          </p:cNvPr>
          <p:cNvSpPr>
            <a:spLocks noGrp="1"/>
          </p:cNvSpPr>
          <p:nvPr>
            <p:ph sz="half" idx="1"/>
          </p:nvPr>
        </p:nvSpPr>
        <p:spPr>
          <a:xfrm>
            <a:off x="838200" y="1152939"/>
            <a:ext cx="10515600" cy="5024024"/>
          </a:xfrm>
        </p:spPr>
        <p:txBody>
          <a:bodyPr>
            <a:normAutofit fontScale="92500" lnSpcReduction="10000"/>
          </a:bodyPr>
          <a:lstStyle/>
          <a:p>
            <a:r>
              <a:rPr lang="en-US" dirty="0"/>
              <a:t>Datasets</a:t>
            </a:r>
          </a:p>
          <a:p>
            <a:pPr lvl="1">
              <a:buFont typeface="Segoe UI Light" panose="020B0502040204020203" pitchFamily="34" charset="0"/>
              <a:buChar char="−"/>
            </a:pPr>
            <a:r>
              <a:rPr lang="en-US" sz="2800" i="1" dirty="0"/>
              <a:t>Energy Data: U.S. Energy Information Administration https://www.eia.gov</a:t>
            </a:r>
          </a:p>
          <a:p>
            <a:pPr lvl="1">
              <a:buFont typeface="Segoe UI Light" panose="020B0502040204020203" pitchFamily="34" charset="0"/>
              <a:buChar char="−"/>
            </a:pPr>
            <a:r>
              <a:rPr lang="en-US" sz="2800" i="1" dirty="0"/>
              <a:t>Weather Data: https://asmith.ucdavis.edu/data/prism-weather</a:t>
            </a:r>
          </a:p>
          <a:p>
            <a:r>
              <a:rPr lang="en-US" dirty="0"/>
              <a:t>Each team member took a potential model library (ARIMA, Prophet, Random Forest, LSTM, </a:t>
            </a:r>
            <a:r>
              <a:rPr lang="en-US" dirty="0" err="1"/>
              <a:t>XGBoost</a:t>
            </a:r>
            <a:r>
              <a:rPr lang="en-US" dirty="0"/>
              <a:t>) to compare and contrast the libraries predictive power using the two data sets.</a:t>
            </a:r>
          </a:p>
          <a:p>
            <a:r>
              <a:rPr lang="en-US" dirty="0"/>
              <a:t>The weather data began in January 1981 and continued through December 2023. The energy data began in January 2001 and continued through September 2024. We narrowed the scope of the combined data from January 2001 to December 2023. </a:t>
            </a:r>
          </a:p>
          <a:p>
            <a:r>
              <a:rPr lang="en-US" dirty="0"/>
              <a:t>Preprocessing was conducted jointly and individually based on the needs of the various models.</a:t>
            </a:r>
          </a:p>
        </p:txBody>
      </p:sp>
      <p:sp>
        <p:nvSpPr>
          <p:cNvPr id="5" name="Title 1">
            <a:extLst>
              <a:ext uri="{FF2B5EF4-FFF2-40B4-BE49-F238E27FC236}">
                <a16:creationId xmlns:a16="http://schemas.microsoft.com/office/drawing/2014/main" id="{3F135400-18D0-15C3-060F-12667B0DF732}"/>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Data and Delivery</a:t>
            </a:r>
            <a:endParaRPr lang="en-US" sz="2800" dirty="0">
              <a:solidFill>
                <a:schemeClr val="tx1">
                  <a:lumMod val="75000"/>
                  <a:lumOff val="25000"/>
                </a:schemeClr>
              </a:solidFill>
            </a:endParaRPr>
          </a:p>
        </p:txBody>
      </p:sp>
      <p:cxnSp>
        <p:nvCxnSpPr>
          <p:cNvPr id="6" name="Straight Connector 5">
            <a:extLst>
              <a:ext uri="{FF2B5EF4-FFF2-40B4-BE49-F238E27FC236}">
                <a16:creationId xmlns:a16="http://schemas.microsoft.com/office/drawing/2014/main" id="{CFF73CA3-6F7C-8915-05EC-7751BB258E74}"/>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0BB36DB-CB7F-D191-49CB-2E2E1202680E}"/>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6332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14B920-D003-7F84-014E-269BA8444655}"/>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075DC86B-6171-87DD-4EA8-A05EEFC2063E}"/>
              </a:ext>
            </a:extLst>
          </p:cNvPr>
          <p:cNvSpPr txBox="1">
            <a:spLocks/>
          </p:cNvSpPr>
          <p:nvPr/>
        </p:nvSpPr>
        <p:spPr>
          <a:xfrm>
            <a:off x="786962" y="910696"/>
            <a:ext cx="10618076" cy="53310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t>The team used the same features and target to test predictions: </a:t>
            </a:r>
          </a:p>
          <a:p>
            <a:pPr lvl="1"/>
            <a:r>
              <a:rPr lang="en-US" sz="2800" dirty="0"/>
              <a:t>Features: </a:t>
            </a:r>
            <a:r>
              <a:rPr lang="en-US" sz="2800" dirty="0" err="1"/>
              <a:t>tmin</a:t>
            </a:r>
            <a:r>
              <a:rPr lang="en-US" sz="2800" dirty="0"/>
              <a:t>, </a:t>
            </a:r>
            <a:r>
              <a:rPr lang="en-US" sz="2800" dirty="0" err="1"/>
              <a:t>tmax</a:t>
            </a:r>
            <a:r>
              <a:rPr lang="en-US" sz="2800" dirty="0"/>
              <a:t>, </a:t>
            </a:r>
            <a:r>
              <a:rPr lang="en-US" sz="2800" dirty="0" err="1"/>
              <a:t>tavg</a:t>
            </a:r>
            <a:r>
              <a:rPr lang="en-US" sz="2800" dirty="0"/>
              <a:t>, year, month, </a:t>
            </a:r>
            <a:r>
              <a:rPr lang="en-US" sz="2800" dirty="0" err="1"/>
              <a:t>state_Texas</a:t>
            </a:r>
            <a:endParaRPr lang="en-US" sz="2800" dirty="0"/>
          </a:p>
          <a:p>
            <a:pPr lvl="1"/>
            <a:r>
              <a:rPr lang="en-US" sz="2800" dirty="0"/>
              <a:t>Target: coal</a:t>
            </a:r>
          </a:p>
          <a:p>
            <a:r>
              <a:rPr lang="en-US" sz="3200" dirty="0"/>
              <a:t>Initial attempts to model with one-hot encoded states resulted in excessive dimensionality.</a:t>
            </a:r>
          </a:p>
          <a:p>
            <a:r>
              <a:rPr lang="en-US" sz="3200" dirty="0"/>
              <a:t>Considered adding numeric values for states and regions, but this could cause models to treat categorical variables as continuous.</a:t>
            </a:r>
          </a:p>
          <a:p>
            <a:r>
              <a:rPr lang="en-US" sz="3200" dirty="0"/>
              <a:t>Some models calculated sine and cosine to capture cyclical patterns.</a:t>
            </a:r>
          </a:p>
        </p:txBody>
      </p:sp>
      <p:cxnSp>
        <p:nvCxnSpPr>
          <p:cNvPr id="6" name="Straight Connector 5">
            <a:extLst>
              <a:ext uri="{FF2B5EF4-FFF2-40B4-BE49-F238E27FC236}">
                <a16:creationId xmlns:a16="http://schemas.microsoft.com/office/drawing/2014/main" id="{ABB835F4-CD91-CC74-777C-A93ABD330E8C}"/>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48D3671-F913-7CBF-007A-C80BC4DA29E2}"/>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AEB00E4A-2B14-345E-7322-531F20F6B4FC}"/>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Feature Engineering</a:t>
            </a:r>
            <a:endParaRPr lang="en-US" sz="2800" dirty="0">
              <a:solidFill>
                <a:schemeClr val="tx1">
                  <a:lumMod val="75000"/>
                  <a:lumOff val="25000"/>
                </a:schemeClr>
              </a:solidFill>
            </a:endParaRPr>
          </a:p>
        </p:txBody>
      </p:sp>
    </p:spTree>
    <p:extLst>
      <p:ext uri="{BB962C8B-B14F-4D97-AF65-F5344CB8AC3E}">
        <p14:creationId xmlns:p14="http://schemas.microsoft.com/office/powerpoint/2010/main" val="3561319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F75B1B-2E30-919C-B825-78D60E2CDAB5}"/>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0A4A0003-AA42-C314-712F-65F34E562C2D}"/>
              </a:ext>
            </a:extLst>
          </p:cNvPr>
          <p:cNvSpPr txBox="1">
            <a:spLocks/>
          </p:cNvSpPr>
          <p:nvPr/>
        </p:nvSpPr>
        <p:spPr>
          <a:xfrm>
            <a:off x="786962" y="910696"/>
            <a:ext cx="10618076" cy="203933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Segoe UI Light"/>
                <a:ea typeface="+mn-ea"/>
                <a:cs typeface="+mn-cs"/>
              </a:rPr>
              <a:t>The </a:t>
            </a:r>
            <a:r>
              <a:rPr lang="en-US" sz="2400" dirty="0">
                <a:solidFill>
                  <a:srgbClr val="000000"/>
                </a:solidFill>
                <a:latin typeface="Segoe UI Light"/>
              </a:rPr>
              <a:t>ARIMA</a:t>
            </a:r>
            <a:r>
              <a:rPr kumimoji="0" lang="en-US" sz="2400" b="0" i="0" u="none" strike="noStrike" kern="1200" cap="none" spc="0" normalizeH="0" baseline="0" noProof="0" dirty="0">
                <a:ln>
                  <a:noFill/>
                </a:ln>
                <a:solidFill>
                  <a:srgbClr val="000000"/>
                </a:solidFill>
                <a:effectLst/>
                <a:uLnTx/>
                <a:uFillTx/>
                <a:latin typeface="Segoe UI Light"/>
                <a:ea typeface="+mn-ea"/>
                <a:cs typeface="+mn-cs"/>
              </a:rPr>
              <a:t> model had an average RMSE value of 1771.17, Mean Absolute Error of 1494.48, and R-squared value of 0.06 (indicating the model explains only about 6.32% of the variability in coal consumption).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Segoe UI Light"/>
                <a:ea typeface="+mn-ea"/>
                <a:cs typeface="+mn-cs"/>
              </a:rPr>
              <a:t>Auto-ARIMA was used to find the best parameters. “ARIMA(2,1,1)(0,0,0)[0]” was identified to be the best model.</a:t>
            </a:r>
          </a:p>
        </p:txBody>
      </p:sp>
      <p:cxnSp>
        <p:nvCxnSpPr>
          <p:cNvPr id="6" name="Straight Connector 5">
            <a:extLst>
              <a:ext uri="{FF2B5EF4-FFF2-40B4-BE49-F238E27FC236}">
                <a16:creationId xmlns:a16="http://schemas.microsoft.com/office/drawing/2014/main" id="{1021C110-38BD-AC34-1A9F-6BA362D96B29}"/>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1922A0C-0360-E497-25FD-B3EDB03A0349}"/>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A62E3EDA-E41D-A9C8-3329-926AF2199C01}"/>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000000">
                    <a:lumMod val="75000"/>
                    <a:lumOff val="25000"/>
                  </a:srgbClr>
                </a:solidFill>
                <a:effectLst/>
                <a:uLnTx/>
                <a:uFillTx/>
                <a:latin typeface="Century Gothic"/>
                <a:ea typeface="+mj-ea"/>
                <a:cs typeface="+mj-cs"/>
              </a:rPr>
              <a:t>Model: ARIMA</a:t>
            </a:r>
            <a:endParaRPr kumimoji="0" lang="en-US" sz="2800" b="0" i="0" u="none" strike="noStrike" kern="1200" cap="none" spc="0" normalizeH="0" baseline="0" noProof="0" dirty="0">
              <a:ln>
                <a:noFill/>
              </a:ln>
              <a:solidFill>
                <a:srgbClr val="000000">
                  <a:lumMod val="75000"/>
                  <a:lumOff val="25000"/>
                </a:srgbClr>
              </a:solidFill>
              <a:effectLst/>
              <a:uLnTx/>
              <a:uFillTx/>
              <a:latin typeface="Century Gothic"/>
              <a:ea typeface="+mj-ea"/>
              <a:cs typeface="+mj-cs"/>
            </a:endParaRPr>
          </a:p>
        </p:txBody>
      </p:sp>
      <p:pic>
        <p:nvPicPr>
          <p:cNvPr id="4" name="Picture 3">
            <a:extLst>
              <a:ext uri="{FF2B5EF4-FFF2-40B4-BE49-F238E27FC236}">
                <a16:creationId xmlns:a16="http://schemas.microsoft.com/office/drawing/2014/main" id="{3D524C53-60A0-FCBE-ACEA-F80887ADFCCF}"/>
              </a:ext>
            </a:extLst>
          </p:cNvPr>
          <p:cNvPicPr>
            <a:picLocks noChangeAspect="1"/>
          </p:cNvPicPr>
          <p:nvPr/>
        </p:nvPicPr>
        <p:blipFill>
          <a:blip r:embed="rId2"/>
          <a:stretch>
            <a:fillRect/>
          </a:stretch>
        </p:blipFill>
        <p:spPr>
          <a:xfrm>
            <a:off x="5591409" y="2477180"/>
            <a:ext cx="5537638" cy="2512948"/>
          </a:xfrm>
          <a:prstGeom prst="rect">
            <a:avLst/>
          </a:prstGeom>
        </p:spPr>
      </p:pic>
      <p:graphicFrame>
        <p:nvGraphicFramePr>
          <p:cNvPr id="5" name="Table 4">
            <a:extLst>
              <a:ext uri="{FF2B5EF4-FFF2-40B4-BE49-F238E27FC236}">
                <a16:creationId xmlns:a16="http://schemas.microsoft.com/office/drawing/2014/main" id="{1255034B-E79C-84EC-2578-2D95566CC9A7}"/>
              </a:ext>
            </a:extLst>
          </p:cNvPr>
          <p:cNvGraphicFramePr>
            <a:graphicFrameLocks noGrp="1"/>
          </p:cNvGraphicFramePr>
          <p:nvPr>
            <p:extLst>
              <p:ext uri="{D42A27DB-BD31-4B8C-83A1-F6EECF244321}">
                <p14:modId xmlns:p14="http://schemas.microsoft.com/office/powerpoint/2010/main" val="4267873594"/>
              </p:ext>
            </p:extLst>
          </p:nvPr>
        </p:nvGraphicFramePr>
        <p:xfrm>
          <a:off x="2043112" y="4334441"/>
          <a:ext cx="3033924" cy="2194560"/>
        </p:xfrm>
        <a:graphic>
          <a:graphicData uri="http://schemas.openxmlformats.org/drawingml/2006/table">
            <a:tbl>
              <a:tblPr firstRow="1" bandRow="1">
                <a:tableStyleId>{5C22544A-7EE6-4342-B048-85BDC9FD1C3A}</a:tableStyleId>
              </a:tblPr>
              <a:tblGrid>
                <a:gridCol w="1927096">
                  <a:extLst>
                    <a:ext uri="{9D8B030D-6E8A-4147-A177-3AD203B41FA5}">
                      <a16:colId xmlns:a16="http://schemas.microsoft.com/office/drawing/2014/main" val="1742975427"/>
                    </a:ext>
                  </a:extLst>
                </a:gridCol>
                <a:gridCol w="1106828">
                  <a:extLst>
                    <a:ext uri="{9D8B030D-6E8A-4147-A177-3AD203B41FA5}">
                      <a16:colId xmlns:a16="http://schemas.microsoft.com/office/drawing/2014/main" val="134308574"/>
                    </a:ext>
                  </a:extLst>
                </a:gridCol>
              </a:tblGrid>
              <a:tr h="349069">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mn-lt"/>
                          <a:ea typeface="+mn-ea"/>
                          <a:cs typeface="+mn-cs"/>
                        </a:rPr>
                        <a:t>Predicted coal consumption</a:t>
                      </a:r>
                    </a:p>
                  </a:txBody>
                  <a:tcPr/>
                </a:tc>
                <a:tc hMerge="1">
                  <a:txBody>
                    <a:bodyPr/>
                    <a:lstStyle/>
                    <a:p>
                      <a:endParaRPr lang="en-US" dirty="0"/>
                    </a:p>
                  </a:txBody>
                  <a:tcPr/>
                </a:tc>
                <a:extLst>
                  <a:ext uri="{0D108BD9-81ED-4DB2-BD59-A6C34878D82A}">
                    <a16:rowId xmlns:a16="http://schemas.microsoft.com/office/drawing/2014/main" val="4082509038"/>
                  </a:ext>
                </a:extLst>
              </a:tr>
              <a:tr h="349069">
                <a:tc>
                  <a:txBody>
                    <a:bodyPr/>
                    <a:lstStyle/>
                    <a:p>
                      <a:r>
                        <a:rPr lang="en-US" sz="1800" dirty="0">
                          <a:solidFill>
                            <a:srgbClr val="000000"/>
                          </a:solidFill>
                          <a:latin typeface="+mn-lt"/>
                        </a:rPr>
                        <a:t>January 2024</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latin typeface="+mn-lt"/>
                        </a:rPr>
                        <a:t>4193</a:t>
                      </a:r>
                    </a:p>
                  </a:txBody>
                  <a:tcPr/>
                </a:tc>
                <a:extLst>
                  <a:ext uri="{0D108BD9-81ED-4DB2-BD59-A6C34878D82A}">
                    <a16:rowId xmlns:a16="http://schemas.microsoft.com/office/drawing/2014/main" val="2653684665"/>
                  </a:ext>
                </a:extLst>
              </a:tr>
              <a:tr h="349069">
                <a:tc>
                  <a:txBody>
                    <a:bodyPr/>
                    <a:lstStyle/>
                    <a:p>
                      <a:r>
                        <a:rPr kumimoji="0" lang="en-US" sz="1800" b="0" i="0" u="none" strike="noStrike" kern="1200" cap="none" spc="0" normalizeH="0" baseline="0" noProof="0" dirty="0">
                          <a:ln>
                            <a:noFill/>
                          </a:ln>
                          <a:solidFill>
                            <a:srgbClr val="000000"/>
                          </a:solidFill>
                          <a:effectLst/>
                          <a:uLnTx/>
                          <a:uFillTx/>
                          <a:latin typeface="+mn-lt"/>
                          <a:ea typeface="+mn-ea"/>
                          <a:cs typeface="+mn-cs"/>
                        </a:rPr>
                        <a:t>February 2024</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mn-lt"/>
                          <a:ea typeface="+mn-ea"/>
                          <a:cs typeface="+mn-cs"/>
                        </a:rPr>
                        <a:t>4789</a:t>
                      </a:r>
                    </a:p>
                  </a:txBody>
                  <a:tcPr/>
                </a:tc>
                <a:extLst>
                  <a:ext uri="{0D108BD9-81ED-4DB2-BD59-A6C34878D82A}">
                    <a16:rowId xmlns:a16="http://schemas.microsoft.com/office/drawing/2014/main" val="3957239976"/>
                  </a:ext>
                </a:extLst>
              </a:tr>
              <a:tr h="349069">
                <a:tc>
                  <a:txBody>
                    <a:bodyPr/>
                    <a:lstStyle/>
                    <a:p>
                      <a:r>
                        <a:rPr lang="en-US" sz="1800" dirty="0">
                          <a:solidFill>
                            <a:srgbClr val="000000"/>
                          </a:solidFill>
                          <a:latin typeface="+mn-lt"/>
                        </a:rPr>
                        <a:t>March 2024</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latin typeface="+mn-lt"/>
                        </a:rPr>
                        <a:t>5276</a:t>
                      </a:r>
                    </a:p>
                  </a:txBody>
                  <a:tcPr/>
                </a:tc>
                <a:extLst>
                  <a:ext uri="{0D108BD9-81ED-4DB2-BD59-A6C34878D82A}">
                    <a16:rowId xmlns:a16="http://schemas.microsoft.com/office/drawing/2014/main" val="4173608989"/>
                  </a:ext>
                </a:extLst>
              </a:tr>
              <a:tr h="349069">
                <a:tc>
                  <a:txBody>
                    <a:bodyPr/>
                    <a:lstStyle/>
                    <a:p>
                      <a:r>
                        <a:rPr kumimoji="0" lang="en-US" sz="1800" b="0" i="0" u="none" strike="noStrike" kern="1200" cap="none" spc="0" normalizeH="0" baseline="0" noProof="0" dirty="0">
                          <a:ln>
                            <a:noFill/>
                          </a:ln>
                          <a:solidFill>
                            <a:srgbClr val="000000"/>
                          </a:solidFill>
                          <a:effectLst/>
                          <a:uLnTx/>
                          <a:uFillTx/>
                          <a:latin typeface="+mn-lt"/>
                          <a:ea typeface="+mn-ea"/>
                          <a:cs typeface="+mn-cs"/>
                        </a:rPr>
                        <a:t>April 2024</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mn-lt"/>
                          <a:ea typeface="+mn-ea"/>
                          <a:cs typeface="+mn-cs"/>
                        </a:rPr>
                        <a:t>5673</a:t>
                      </a:r>
                    </a:p>
                  </a:txBody>
                  <a:tcPr/>
                </a:tc>
                <a:extLst>
                  <a:ext uri="{0D108BD9-81ED-4DB2-BD59-A6C34878D82A}">
                    <a16:rowId xmlns:a16="http://schemas.microsoft.com/office/drawing/2014/main" val="1336981244"/>
                  </a:ext>
                </a:extLst>
              </a:tr>
              <a:tr h="349069">
                <a:tc>
                  <a:txBody>
                    <a:bodyPr/>
                    <a:lstStyle/>
                    <a:p>
                      <a:r>
                        <a:rPr lang="en-US" sz="1800" dirty="0">
                          <a:solidFill>
                            <a:srgbClr val="000000"/>
                          </a:solidFill>
                          <a:latin typeface="+mn-lt"/>
                        </a:rPr>
                        <a:t>May 2024</a:t>
                      </a:r>
                      <a:endParaRPr lang="en-US" dirty="0"/>
                    </a:p>
                  </a:txBody>
                  <a:tcPr/>
                </a:tc>
                <a:tc>
                  <a:txBody>
                    <a:bodyPr/>
                    <a:lstStyle/>
                    <a:p>
                      <a:r>
                        <a:rPr lang="en-US" sz="1800" dirty="0">
                          <a:solidFill>
                            <a:srgbClr val="000000"/>
                          </a:solidFill>
                          <a:latin typeface="+mn-lt"/>
                        </a:rPr>
                        <a:t>5998</a:t>
                      </a:r>
                      <a:endParaRPr lang="en-US" dirty="0"/>
                    </a:p>
                  </a:txBody>
                  <a:tcPr/>
                </a:tc>
                <a:extLst>
                  <a:ext uri="{0D108BD9-81ED-4DB2-BD59-A6C34878D82A}">
                    <a16:rowId xmlns:a16="http://schemas.microsoft.com/office/drawing/2014/main" val="4057797141"/>
                  </a:ext>
                </a:extLst>
              </a:tr>
            </a:tbl>
          </a:graphicData>
        </a:graphic>
      </p:graphicFrame>
      <p:pic>
        <p:nvPicPr>
          <p:cNvPr id="11" name="Picture 10">
            <a:extLst>
              <a:ext uri="{FF2B5EF4-FFF2-40B4-BE49-F238E27FC236}">
                <a16:creationId xmlns:a16="http://schemas.microsoft.com/office/drawing/2014/main" id="{1FFB338C-478D-FC0E-A6C8-2E14AFB33F6A}"/>
              </a:ext>
            </a:extLst>
          </p:cNvPr>
          <p:cNvPicPr>
            <a:picLocks noChangeAspect="1"/>
          </p:cNvPicPr>
          <p:nvPr/>
        </p:nvPicPr>
        <p:blipFill>
          <a:blip r:embed="rId3"/>
          <a:stretch>
            <a:fillRect/>
          </a:stretch>
        </p:blipFill>
        <p:spPr>
          <a:xfrm>
            <a:off x="5486400" y="5075170"/>
            <a:ext cx="6040954" cy="1509087"/>
          </a:xfrm>
          <a:prstGeom prst="rect">
            <a:avLst/>
          </a:prstGeom>
        </p:spPr>
      </p:pic>
      <p:sp>
        <p:nvSpPr>
          <p:cNvPr id="12" name="TextBox 11">
            <a:extLst>
              <a:ext uri="{FF2B5EF4-FFF2-40B4-BE49-F238E27FC236}">
                <a16:creationId xmlns:a16="http://schemas.microsoft.com/office/drawing/2014/main" id="{06129F7F-D4D8-1B2F-79E4-6400A35C86FB}"/>
              </a:ext>
            </a:extLst>
          </p:cNvPr>
          <p:cNvSpPr txBox="1"/>
          <p:nvPr/>
        </p:nvSpPr>
        <p:spPr>
          <a:xfrm>
            <a:off x="786962" y="2880828"/>
            <a:ext cx="4528457" cy="2031325"/>
          </a:xfrm>
          <a:prstGeom prst="rect">
            <a:avLst/>
          </a:prstGeom>
          <a:noFill/>
        </p:spPr>
        <p:txBody>
          <a:bodyPr wrap="square" rtlCol="0">
            <a:sp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400" dirty="0">
                <a:solidFill>
                  <a:srgbClr val="000000"/>
                </a:solidFill>
                <a:latin typeface="Segoe UI Light"/>
              </a:rPr>
              <a:t>The model was asked to predict coal consumption for January to May 2024 based off of data from January 2001 to December 2023</a:t>
            </a:r>
            <a:r>
              <a:rPr kumimoji="0" lang="en-US" sz="2400" b="0" i="0" u="none" strike="noStrike" kern="1200" cap="none" spc="0" normalizeH="0" baseline="0" noProof="0" dirty="0">
                <a:ln>
                  <a:noFill/>
                </a:ln>
                <a:solidFill>
                  <a:srgbClr val="000000"/>
                </a:solidFill>
                <a:effectLst/>
                <a:uLnTx/>
                <a:uFillTx/>
                <a:latin typeface="Segoe UI Light"/>
                <a:ea typeface="+mn-ea"/>
                <a:cs typeface="+mn-cs"/>
              </a:rPr>
              <a:t>:</a:t>
            </a:r>
          </a:p>
          <a:p>
            <a:endParaRPr lang="en-US" dirty="0"/>
          </a:p>
        </p:txBody>
      </p:sp>
    </p:spTree>
    <p:extLst>
      <p:ext uri="{BB962C8B-B14F-4D97-AF65-F5344CB8AC3E}">
        <p14:creationId xmlns:p14="http://schemas.microsoft.com/office/powerpoint/2010/main" val="1657733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A43D3B-BC11-5D5A-363F-A802C802503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BCF3C0-2D14-3BB8-5FFE-B86E7EBACBBF}"/>
              </a:ext>
            </a:extLst>
          </p:cNvPr>
          <p:cNvSpPr>
            <a:spLocks noGrp="1"/>
          </p:cNvSpPr>
          <p:nvPr>
            <p:ph sz="half" idx="1"/>
          </p:nvPr>
        </p:nvSpPr>
        <p:spPr>
          <a:xfrm>
            <a:off x="838200" y="1152939"/>
            <a:ext cx="10515600" cy="5024024"/>
          </a:xfrm>
        </p:spPr>
        <p:txBody>
          <a:bodyPr>
            <a:normAutofit/>
          </a:bodyPr>
          <a:lstStyle/>
          <a:p>
            <a:r>
              <a:rPr lang="en-US" sz="2800" dirty="0"/>
              <a:t>Prophet is a model from Meta/ Facebook</a:t>
            </a:r>
          </a:p>
          <a:p>
            <a:r>
              <a:rPr lang="en-US" sz="2800" dirty="0"/>
              <a:t>The model only allows one input parameter</a:t>
            </a:r>
          </a:p>
          <a:p>
            <a:r>
              <a:rPr lang="en-US" sz="2800" b="1" dirty="0"/>
              <a:t>The model does allow for seasonality and holidays</a:t>
            </a:r>
          </a:p>
          <a:p>
            <a:r>
              <a:rPr lang="en-US" b="1" dirty="0"/>
              <a:t>Neural Prophet may have better results</a:t>
            </a:r>
            <a:endParaRPr lang="en-US" sz="2800" dirty="0"/>
          </a:p>
        </p:txBody>
      </p:sp>
      <p:sp>
        <p:nvSpPr>
          <p:cNvPr id="5" name="Title 1">
            <a:extLst>
              <a:ext uri="{FF2B5EF4-FFF2-40B4-BE49-F238E27FC236}">
                <a16:creationId xmlns:a16="http://schemas.microsoft.com/office/drawing/2014/main" id="{0EEEA4F2-17C1-4A04-F1EB-43EDC005C1F5}"/>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Meta Prophet</a:t>
            </a:r>
            <a:endParaRPr lang="en-US" sz="2800" dirty="0">
              <a:solidFill>
                <a:schemeClr val="tx1">
                  <a:lumMod val="75000"/>
                  <a:lumOff val="25000"/>
                </a:schemeClr>
              </a:solidFill>
            </a:endParaRPr>
          </a:p>
        </p:txBody>
      </p:sp>
      <p:cxnSp>
        <p:nvCxnSpPr>
          <p:cNvPr id="6" name="Straight Connector 5">
            <a:extLst>
              <a:ext uri="{FF2B5EF4-FFF2-40B4-BE49-F238E27FC236}">
                <a16:creationId xmlns:a16="http://schemas.microsoft.com/office/drawing/2014/main" id="{8C7ACE59-5940-6ADF-2E6B-857D825B5155}"/>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EED3565D-83AF-74F7-E094-50B68776DB58}"/>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533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0CE7B5-8260-17AD-410C-59B180FECB70}"/>
            </a:ext>
          </a:extLst>
        </p:cNvPr>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040399FC-E333-791F-19AE-7071648C849E}"/>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E8ACE0C-354D-18D9-3192-C231D338C774}"/>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ECDFF68B-3BA7-F238-0DA6-5650CCE67FD6}"/>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Meta Prophet</a:t>
            </a:r>
            <a:endParaRPr lang="en-US" sz="2800" dirty="0">
              <a:solidFill>
                <a:schemeClr val="tx1">
                  <a:lumMod val="75000"/>
                  <a:lumOff val="25000"/>
                </a:schemeClr>
              </a:solidFill>
            </a:endParaRPr>
          </a:p>
        </p:txBody>
      </p:sp>
      <p:pic>
        <p:nvPicPr>
          <p:cNvPr id="2" name="Content Placeholder 4">
            <a:extLst>
              <a:ext uri="{FF2B5EF4-FFF2-40B4-BE49-F238E27FC236}">
                <a16:creationId xmlns:a16="http://schemas.microsoft.com/office/drawing/2014/main" id="{17829805-690E-131D-ECA8-1C0C96DC8D85}"/>
              </a:ext>
            </a:extLst>
          </p:cNvPr>
          <p:cNvPicPr>
            <a:picLocks noGrp="1" noChangeAspect="1"/>
          </p:cNvPicPr>
          <p:nvPr>
            <p:ph idx="1"/>
          </p:nvPr>
        </p:nvPicPr>
        <p:blipFill>
          <a:blip r:embed="rId2"/>
          <a:stretch>
            <a:fillRect/>
          </a:stretch>
        </p:blipFill>
        <p:spPr>
          <a:xfrm>
            <a:off x="704385" y="1333849"/>
            <a:ext cx="10401300" cy="4351338"/>
          </a:xfrm>
        </p:spPr>
      </p:pic>
    </p:spTree>
    <p:extLst>
      <p:ext uri="{BB962C8B-B14F-4D97-AF65-F5344CB8AC3E}">
        <p14:creationId xmlns:p14="http://schemas.microsoft.com/office/powerpoint/2010/main" val="2119524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AEA870-1FC9-D1F9-31FC-A885FDD65422}"/>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5962051-464E-1CC3-7DEC-A0642A849DA7}"/>
              </a:ext>
            </a:extLst>
          </p:cNvPr>
          <p:cNvSpPr>
            <a:spLocks noGrp="1"/>
          </p:cNvSpPr>
          <p:nvPr>
            <p:ph sz="half" idx="1"/>
          </p:nvPr>
        </p:nvSpPr>
        <p:spPr>
          <a:xfrm>
            <a:off x="838200" y="1152939"/>
            <a:ext cx="10515600" cy="5024024"/>
          </a:xfrm>
        </p:spPr>
        <p:txBody>
          <a:bodyPr>
            <a:normAutofit/>
          </a:bodyPr>
          <a:lstStyle/>
          <a:p>
            <a:r>
              <a:rPr lang="en-US" sz="2800" dirty="0"/>
              <a:t> horizon           </a:t>
            </a:r>
            <a:r>
              <a:rPr lang="en-US" sz="2800" dirty="0" err="1"/>
              <a:t>mse</a:t>
            </a:r>
            <a:r>
              <a:rPr lang="en-US" sz="2800" dirty="0"/>
              <a:t>         </a:t>
            </a:r>
            <a:r>
              <a:rPr lang="en-US" sz="2800" dirty="0" err="1"/>
              <a:t>rmse</a:t>
            </a:r>
            <a:r>
              <a:rPr lang="en-US" sz="2800" dirty="0"/>
              <a:t>          </a:t>
            </a:r>
            <a:r>
              <a:rPr lang="en-US" sz="2800" dirty="0" err="1"/>
              <a:t>mae</a:t>
            </a:r>
            <a:endParaRPr lang="en-US" sz="2800" dirty="0"/>
          </a:p>
          <a:p>
            <a:r>
              <a:rPr lang="en-US" sz="2800" dirty="0"/>
              <a:t>0    37 days  1.093213e+06  1045.568034   827.816340</a:t>
            </a:r>
          </a:p>
          <a:p>
            <a:r>
              <a:rPr lang="en-US" sz="2800" dirty="0"/>
              <a:t>1    38 days  1.087036e+06  1042.610281   828.718786</a:t>
            </a:r>
          </a:p>
          <a:p>
            <a:r>
              <a:rPr lang="en-US" sz="2800" dirty="0"/>
              <a:t>2    40 days  1.065286e+06  1032.126874   814.787089</a:t>
            </a:r>
          </a:p>
          <a:p>
            <a:r>
              <a:rPr lang="en-US" sz="2800" dirty="0"/>
              <a:t>3    41 days  1.059688e+06  1029.411259   811.562895</a:t>
            </a:r>
          </a:p>
          <a:p>
            <a:r>
              <a:rPr lang="en-US" sz="2800" dirty="0"/>
              <a:t>4    42 days  1.091931e+06  1044.955242   842.449406</a:t>
            </a:r>
          </a:p>
        </p:txBody>
      </p:sp>
      <p:sp>
        <p:nvSpPr>
          <p:cNvPr id="5" name="Title 1">
            <a:extLst>
              <a:ext uri="{FF2B5EF4-FFF2-40B4-BE49-F238E27FC236}">
                <a16:creationId xmlns:a16="http://schemas.microsoft.com/office/drawing/2014/main" id="{EC2C4D5F-F1F0-5F64-0F01-A8111834C2D3}"/>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Meta Prophet</a:t>
            </a:r>
            <a:endParaRPr lang="en-US" sz="2800" dirty="0">
              <a:solidFill>
                <a:schemeClr val="tx1">
                  <a:lumMod val="75000"/>
                  <a:lumOff val="25000"/>
                </a:schemeClr>
              </a:solidFill>
            </a:endParaRPr>
          </a:p>
        </p:txBody>
      </p:sp>
      <p:cxnSp>
        <p:nvCxnSpPr>
          <p:cNvPr id="6" name="Straight Connector 5">
            <a:extLst>
              <a:ext uri="{FF2B5EF4-FFF2-40B4-BE49-F238E27FC236}">
                <a16:creationId xmlns:a16="http://schemas.microsoft.com/office/drawing/2014/main" id="{C6F086F0-3EE5-9BF8-5DFC-D8BFC9ED58DC}"/>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13FAFD4-60C6-3353-60C7-4245F419B71E}"/>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12124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331AAE-66A9-D60E-185A-3A7C1684EE5B}"/>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EDAA3EE3-B491-1B52-04CC-C8C562A8DEA3}"/>
              </a:ext>
            </a:extLst>
          </p:cNvPr>
          <p:cNvSpPr txBox="1">
            <a:spLocks/>
          </p:cNvSpPr>
          <p:nvPr/>
        </p:nvSpPr>
        <p:spPr>
          <a:xfrm>
            <a:off x="786962" y="910696"/>
            <a:ext cx="10618076" cy="53114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Initial Model Performance - </a:t>
            </a:r>
            <a:r>
              <a:rPr lang="en-US" b="1" dirty="0"/>
              <a:t>MSE: 3,045,606 </a:t>
            </a:r>
            <a:r>
              <a:rPr lang="en-US" dirty="0"/>
              <a:t>and </a:t>
            </a:r>
            <a:r>
              <a:rPr lang="en-US" b="1" dirty="0"/>
              <a:t>R²: 0.26</a:t>
            </a:r>
            <a:r>
              <a:rPr lang="en-US" dirty="0"/>
              <a:t>.</a:t>
            </a:r>
          </a:p>
          <a:p>
            <a:r>
              <a:rPr lang="en-US" dirty="0"/>
              <a:t>After tuning with </a:t>
            </a:r>
            <a:r>
              <a:rPr lang="en-US" dirty="0" err="1"/>
              <a:t>RandomizedSearchCV</a:t>
            </a:r>
            <a:r>
              <a:rPr lang="en-US" dirty="0"/>
              <a:t> – </a:t>
            </a:r>
            <a:r>
              <a:rPr lang="en-US" b="1" dirty="0"/>
              <a:t>MAE: 881 </a:t>
            </a:r>
            <a:r>
              <a:rPr lang="en-US" dirty="0"/>
              <a:t>and </a:t>
            </a:r>
            <a:r>
              <a:rPr lang="en-US" b="1" dirty="0"/>
              <a:t>R²: 0.47, </a:t>
            </a:r>
            <a:r>
              <a:rPr lang="en-US" dirty="0"/>
              <a:t>indicating 47% of the variability in energy consumption is captured.</a:t>
            </a:r>
          </a:p>
          <a:p>
            <a:r>
              <a:rPr lang="en-US" dirty="0"/>
              <a:t>The model shows some predictive capability for time-series.</a:t>
            </a:r>
          </a:p>
        </p:txBody>
      </p:sp>
      <p:cxnSp>
        <p:nvCxnSpPr>
          <p:cNvPr id="6" name="Straight Connector 5">
            <a:extLst>
              <a:ext uri="{FF2B5EF4-FFF2-40B4-BE49-F238E27FC236}">
                <a16:creationId xmlns:a16="http://schemas.microsoft.com/office/drawing/2014/main" id="{6551980A-DCE4-64BB-F097-F77AA617E9A9}"/>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EA6A1DE-D35C-DBF3-BA9B-0159CF5C43A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576EAB3D-FBA7-A0BA-975D-7BC52FB76C8D}"/>
              </a:ext>
            </a:extLst>
          </p:cNvPr>
          <p:cNvSpPr txBox="1">
            <a:spLocks/>
          </p:cNvSpPr>
          <p:nvPr/>
        </p:nvSpPr>
        <p:spPr>
          <a:xfrm>
            <a:off x="228600" y="328999"/>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Model: Random Forest</a:t>
            </a:r>
            <a:endParaRPr lang="en-US" sz="2800" dirty="0">
              <a:solidFill>
                <a:schemeClr val="tx1">
                  <a:lumMod val="75000"/>
                  <a:lumOff val="25000"/>
                </a:schemeClr>
              </a:solidFill>
            </a:endParaRPr>
          </a:p>
        </p:txBody>
      </p:sp>
      <p:pic>
        <p:nvPicPr>
          <p:cNvPr id="10" name="Picture 9">
            <a:extLst>
              <a:ext uri="{FF2B5EF4-FFF2-40B4-BE49-F238E27FC236}">
                <a16:creationId xmlns:a16="http://schemas.microsoft.com/office/drawing/2014/main" id="{7A66D3F4-7926-04D1-DB77-10E258842D57}"/>
              </a:ext>
            </a:extLst>
          </p:cNvPr>
          <p:cNvPicPr>
            <a:picLocks noChangeAspect="1"/>
          </p:cNvPicPr>
          <p:nvPr/>
        </p:nvPicPr>
        <p:blipFill>
          <a:blip r:embed="rId2"/>
          <a:stretch>
            <a:fillRect/>
          </a:stretch>
        </p:blipFill>
        <p:spPr>
          <a:xfrm>
            <a:off x="228599" y="3451758"/>
            <a:ext cx="5918421" cy="2962271"/>
          </a:xfrm>
          <a:prstGeom prst="rect">
            <a:avLst/>
          </a:prstGeom>
        </p:spPr>
      </p:pic>
      <p:pic>
        <p:nvPicPr>
          <p:cNvPr id="2" name="Picture 1">
            <a:extLst>
              <a:ext uri="{FF2B5EF4-FFF2-40B4-BE49-F238E27FC236}">
                <a16:creationId xmlns:a16="http://schemas.microsoft.com/office/drawing/2014/main" id="{84266750-87A0-B9DB-BA74-078A9AFC8142}"/>
              </a:ext>
            </a:extLst>
          </p:cNvPr>
          <p:cNvPicPr>
            <a:picLocks noChangeAspect="1"/>
          </p:cNvPicPr>
          <p:nvPr/>
        </p:nvPicPr>
        <p:blipFill>
          <a:blip r:embed="rId3"/>
          <a:stretch>
            <a:fillRect/>
          </a:stretch>
        </p:blipFill>
        <p:spPr>
          <a:xfrm>
            <a:off x="6038861" y="3451759"/>
            <a:ext cx="5924539" cy="2962270"/>
          </a:xfrm>
          <a:prstGeom prst="rect">
            <a:avLst/>
          </a:prstGeom>
        </p:spPr>
      </p:pic>
    </p:spTree>
    <p:extLst>
      <p:ext uri="{BB962C8B-B14F-4D97-AF65-F5344CB8AC3E}">
        <p14:creationId xmlns:p14="http://schemas.microsoft.com/office/powerpoint/2010/main" val="1236600688"/>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F609EDA-869E-4BE5-AE5D-B898C584B6F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FD05317-60D6-4B3A-8545-888496D1A8EC}">
  <ds:schemaRefs>
    <ds:schemaRef ds:uri="http://schemas.microsoft.com/sharepoint/v3/contenttype/forms"/>
  </ds:schemaRefs>
</ds:datastoreItem>
</file>

<file path=customXml/itemProps3.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257</TotalTime>
  <Words>1077</Words>
  <Application>Microsoft Office PowerPoint</Application>
  <PresentationFormat>Widescreen</PresentationFormat>
  <Paragraphs>127</Paragraphs>
  <Slides>17</Slides>
  <Notes>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Gothic</vt:lpstr>
      <vt:lpstr>Segoe UI Light</vt:lpstr>
      <vt:lpstr>Office Theme</vt:lpstr>
      <vt:lpstr>Final Project Predicting Energy Consumption based on Weather Forecasts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Molly Fox</dc:creator>
  <cp:lastModifiedBy>Jason Britton</cp:lastModifiedBy>
  <cp:revision>6</cp:revision>
  <dcterms:created xsi:type="dcterms:W3CDTF">2024-10-15T04:01:22Z</dcterms:created>
  <dcterms:modified xsi:type="dcterms:W3CDTF">2024-12-11T01:26:00Z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